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824" r:id="rId2"/>
    <p:sldId id="826" r:id="rId3"/>
    <p:sldId id="260" r:id="rId4"/>
    <p:sldId id="844" r:id="rId5"/>
    <p:sldId id="259" r:id="rId6"/>
    <p:sldId id="827" r:id="rId7"/>
    <p:sldId id="845" r:id="rId8"/>
    <p:sldId id="843" r:id="rId9"/>
    <p:sldId id="828" r:id="rId10"/>
    <p:sldId id="837" r:id="rId11"/>
    <p:sldId id="838" r:id="rId12"/>
    <p:sldId id="850" r:id="rId13"/>
    <p:sldId id="831" r:id="rId14"/>
    <p:sldId id="833" r:id="rId15"/>
    <p:sldId id="326" r:id="rId16"/>
    <p:sldId id="751" r:id="rId17"/>
    <p:sldId id="836" r:id="rId18"/>
    <p:sldId id="745" r:id="rId19"/>
    <p:sldId id="839" r:id="rId20"/>
    <p:sldId id="841" r:id="rId21"/>
    <p:sldId id="287" r:id="rId22"/>
    <p:sldId id="312" r:id="rId23"/>
    <p:sldId id="315" r:id="rId24"/>
    <p:sldId id="291" r:id="rId25"/>
    <p:sldId id="293" r:id="rId26"/>
    <p:sldId id="281" r:id="rId27"/>
    <p:sldId id="288" r:id="rId28"/>
    <p:sldId id="289" r:id="rId29"/>
    <p:sldId id="853" r:id="rId30"/>
    <p:sldId id="846" r:id="rId31"/>
    <p:sldId id="848" r:id="rId32"/>
    <p:sldId id="842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pos="4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B71"/>
    <a:srgbClr val="C8C8C8"/>
    <a:srgbClr val="BBBBBB"/>
    <a:srgbClr val="AEAEAE"/>
    <a:srgbClr val="C2C2C2"/>
    <a:srgbClr val="034767"/>
    <a:srgbClr val="00B0F0"/>
    <a:srgbClr val="D8D9D5"/>
    <a:srgbClr val="FFC000"/>
    <a:srgbClr val="D2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2072" autoAdjust="0"/>
  </p:normalViewPr>
  <p:slideViewPr>
    <p:cSldViewPr>
      <p:cViewPr varScale="1">
        <p:scale>
          <a:sx n="72" d="100"/>
          <a:sy n="72" d="100"/>
        </p:scale>
        <p:origin x="570" y="48"/>
      </p:cViewPr>
      <p:guideLst>
        <p:guide orient="horz" pos="2160"/>
        <p:guide pos="3840"/>
        <p:guide pos="3940"/>
        <p:guide pos="4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58885775769578E-2"/>
          <c:y val="0.18008905807024703"/>
          <c:w val="0.65162663411392918"/>
          <c:h val="0.817572185227766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Kepemilikan Saham PT KIW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0816-44FC-8AA8-730D185D718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c:spPr>
            <c:extLst>
              <c:ext xmlns:c16="http://schemas.microsoft.com/office/drawing/2014/chart" uri="{C3380CC4-5D6E-409C-BE32-E72D297353CC}">
                <c16:uniqueId val="{00000002-0816-44FC-8AA8-730D185D718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816-44FC-8AA8-730D185D7189}"/>
              </c:ext>
            </c:extLst>
          </c:dPt>
          <c:dPt>
            <c:idx val="3"/>
            <c:bubble3D val="0"/>
            <c:spPr>
              <a:solidFill>
                <a:srgbClr val="00ADE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816-44FC-8AA8-730D185D7189}"/>
              </c:ext>
            </c:extLst>
          </c:dPt>
          <c:dLbls>
            <c:dLbl>
              <c:idx val="0"/>
              <c:layout>
                <c:manualLayout>
                  <c:x val="7.6355782848373688E-2"/>
                  <c:y val="-6.6967620928235665E-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1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A6821ED-BF6D-4752-BA59-55743A619094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 b="1" i="1" u="none" strike="noStrike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prstClr val="black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16-44FC-8AA8-730D185D7189}"/>
                </c:ext>
              </c:extLst>
            </c:dLbl>
            <c:dLbl>
              <c:idx val="1"/>
              <c:layout>
                <c:manualLayout>
                  <c:x val="2.3706091773457769E-2"/>
                  <c:y val="-2.88419185736869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1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3A8FAE4-072A-42A3-8503-C380BB8839D5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 b="1" i="1" u="none" strike="noStrike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solidFill>
                  <a:srgbClr val="002060"/>
                </a:solidFill>
                <a:ln>
                  <a:solidFill>
                    <a:prstClr val="black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16-44FC-8AA8-730D185D7189}"/>
                </c:ext>
              </c:extLst>
            </c:dLbl>
            <c:dLbl>
              <c:idx val="2"/>
              <c:layout>
                <c:manualLayout>
                  <c:x val="-9.2987558579279456E-2"/>
                  <c:y val="3.25786556006835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1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D5CC05C-B82D-4396-8D38-BE2D6FE0C352}" type="VALUE">
                      <a:rPr lang="en-US" b="1" i="1" u="none" smtClean="0">
                        <a:solidFill>
                          <a:schemeClr val="bg1"/>
                        </a:solidFill>
                        <a:effectLst/>
                      </a:rPr>
                      <a:pPr>
                        <a:defRPr sz="1800" b="1" i="1" u="none" strike="noStrike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="1" i="1" u="none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</a:p>
                </c:rich>
              </c:tx>
              <c:spPr>
                <a:solidFill>
                  <a:srgbClr val="FBBD00"/>
                </a:solidFill>
                <a:ln>
                  <a:solidFill>
                    <a:prstClr val="black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16-44FC-8AA8-730D185D7189}"/>
                </c:ext>
              </c:extLst>
            </c:dLbl>
            <c:dLbl>
              <c:idx val="3"/>
              <c:layout>
                <c:manualLayout>
                  <c:x val="-7.821489829594841E-2"/>
                  <c:y val="1.389951137638678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1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132DC3E-854B-4372-A804-9826250F39D2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 b="1" i="1" u="none" strike="noStrike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solidFill>
                  <a:srgbClr val="00ABE9"/>
                </a:solidFill>
                <a:ln>
                  <a:solidFill>
                    <a:prstClr val="black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16-44FC-8AA8-730D185D718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Pemerintah Republik Indonesia</c:v>
                </c:pt>
                <c:pt idx="1">
                  <c:v>PT Danareksa (Persero)</c:v>
                </c:pt>
                <c:pt idx="2">
                  <c:v>Pemerintah Provinsi Jawa Tengah</c:v>
                </c:pt>
                <c:pt idx="3">
                  <c:v>Pemerintah Kabupaten Cilacap</c:v>
                </c:pt>
              </c:strCache>
            </c:strRef>
          </c:cat>
          <c:val>
            <c:numRef>
              <c:f>Sheet1!$B$2:$B$5</c:f>
              <c:numCache>
                <c:formatCode>0.000</c:formatCode>
                <c:ptCount val="4"/>
                <c:pt idx="0">
                  <c:v>1.1174682639013053E-3</c:v>
                </c:pt>
                <c:pt idx="1">
                  <c:v>85.864026461648493</c:v>
                </c:pt>
                <c:pt idx="2">
                  <c:v>11.673073484713035</c:v>
                </c:pt>
                <c:pt idx="3">
                  <c:v>2.4617825853745754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6-44FC-8AA8-730D185D7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4B7-43B0-8626-25914B22C7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4B7-43B0-8626-25914B22C7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04B7-43B0-8626-25914B22C7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04B7-43B0-8626-25914B22C778}"/>
              </c:ext>
            </c:extLst>
          </c:dPt>
          <c:cat>
            <c:strRef>
              <c:f>Sheet1!$A$2:$A$5</c:f>
              <c:strCache>
                <c:ptCount val="4"/>
                <c:pt idx="0">
                  <c:v>Pemerintah Republik Indonesia</c:v>
                </c:pt>
                <c:pt idx="1">
                  <c:v>PT Danareksa (Persero)</c:v>
                </c:pt>
                <c:pt idx="2">
                  <c:v>Pemerintah Provinsi Jawa Tengah</c:v>
                </c:pt>
                <c:pt idx="3">
                  <c:v>Pemerintah Kabupaten Cilacap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76838</c:v>
                </c:pt>
                <c:pt idx="2">
                  <c:v>10446</c:v>
                </c:pt>
                <c:pt idx="3">
                  <c:v>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16-44FC-8AA8-730D185D7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10490153587718"/>
          <c:y val="0.27843026339660554"/>
          <c:w val="0.3247062252377716"/>
          <c:h val="0.30488193307865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884623798690909E-2"/>
          <c:y val="0.11059074836789971"/>
          <c:w val="0.8352323651788921"/>
          <c:h val="0.48731882339860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Tipe Industri Tenant</c:v>
                </c:pt>
              </c:strCache>
            </c:strRef>
          </c:tx>
          <c:dPt>
            <c:idx val="0"/>
            <c:bubble3D val="0"/>
            <c:spPr>
              <a:solidFill>
                <a:srgbClr val="FF9933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1C1-457C-8F66-448815C23622}"/>
              </c:ext>
            </c:extLst>
          </c:dPt>
          <c:dPt>
            <c:idx val="1"/>
            <c:bubble3D val="0"/>
            <c:spPr>
              <a:solidFill>
                <a:srgbClr val="C00000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1C1-457C-8F66-448815C23622}"/>
              </c:ext>
            </c:extLst>
          </c:dPt>
          <c:dPt>
            <c:idx val="2"/>
            <c:bubble3D val="0"/>
            <c:spPr>
              <a:solidFill>
                <a:srgbClr val="92D050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1C1-457C-8F66-448815C23622}"/>
              </c:ext>
            </c:extLst>
          </c:dPt>
          <c:dPt>
            <c:idx val="3"/>
            <c:bubble3D val="0"/>
            <c:spPr>
              <a:solidFill>
                <a:srgbClr val="7030A0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1C1-457C-8F66-448815C2362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1C1-457C-8F66-448815C2362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1C1-457C-8F66-448815C2362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1C1-457C-8F66-448815C2362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1C1-457C-8F66-448815C23622}"/>
              </c:ext>
            </c:extLst>
          </c:dPt>
          <c:dPt>
            <c:idx val="8"/>
            <c:bubble3D val="0"/>
            <c:spPr>
              <a:solidFill>
                <a:srgbClr val="008000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61C1-457C-8F66-448815C23622}"/>
              </c:ext>
            </c:extLst>
          </c:dPt>
          <c:dPt>
            <c:idx val="9"/>
            <c:bubble3D val="0"/>
            <c:spPr>
              <a:solidFill>
                <a:srgbClr val="00B0F0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61C1-457C-8F66-448815C23622}"/>
              </c:ext>
            </c:extLst>
          </c:dPt>
          <c:dPt>
            <c:idx val="10"/>
            <c:bubble3D val="0"/>
            <c:spPr>
              <a:solidFill>
                <a:srgbClr val="CC9900">
                  <a:alpha val="9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61C1-457C-8F66-448815C23622}"/>
              </c:ext>
            </c:extLst>
          </c:dPt>
          <c:dPt>
            <c:idx val="11"/>
            <c:bubble3D val="0"/>
            <c:spPr>
              <a:solidFill>
                <a:schemeClr val="accent1">
                  <a:lumMod val="75000"/>
                  <a:alpha val="9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61C1-457C-8F66-448815C23622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61C1-457C-8F66-448815C23622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61C1-457C-8F66-448815C236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 dirty="0"/>
                      <a:t>22%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1C1-457C-8F66-448815C236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1C1-457C-8F66-448815C236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1C1-457C-8F66-448815C23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Garmen, Printing &amp; Bordir (17)</c:v>
                </c:pt>
                <c:pt idx="1">
                  <c:v>Pergudangan, Distribusi &amp; Ekspedisi (16)</c:v>
                </c:pt>
                <c:pt idx="2">
                  <c:v>Pengelolaan Kayu &amp; Furniture (13)</c:v>
                </c:pt>
                <c:pt idx="3">
                  <c:v>Makanan &amp; Cold Storage (10)</c:v>
                </c:pt>
                <c:pt idx="4">
                  <c:v>Plastik &amp; Karton (4)</c:v>
                </c:pt>
                <c:pt idx="5">
                  <c:v>Depo Kimia &amp; LPG (4)</c:v>
                </c:pt>
                <c:pt idx="6">
                  <c:v>Komponen Elektronik (4)</c:v>
                </c:pt>
                <c:pt idx="7">
                  <c:v>Pengelolaan Besi &amp; Kuningan (4)</c:v>
                </c:pt>
                <c:pt idx="8">
                  <c:v>Washing (3)</c:v>
                </c:pt>
                <c:pt idx="9">
                  <c:v>Repair (3)</c:v>
                </c:pt>
                <c:pt idx="10">
                  <c:v>Bahan Kimia (3)</c:v>
                </c:pt>
                <c:pt idx="11">
                  <c:v>Bahan Bangunan (2)</c:v>
                </c:pt>
                <c:pt idx="12">
                  <c:v>Jaring Ikan &amp; Tali (2)</c:v>
                </c:pt>
                <c:pt idx="13">
                  <c:v>Kapas (1)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</c:v>
                </c:pt>
                <c:pt idx="1">
                  <c:v>16</c:v>
                </c:pt>
                <c:pt idx="2">
                  <c:v>13</c:v>
                </c:pt>
                <c:pt idx="3">
                  <c:v>10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1C1-457C-8F66-448815C23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E-61C1-457C-8F66-448815C2362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0-61C1-457C-8F66-448815C2362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2-61C1-457C-8F66-448815C2362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4-61C1-457C-8F66-448815C2362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6-61C1-457C-8F66-448815C2362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8-61C1-457C-8F66-448815C2362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A-61C1-457C-8F66-448815C2362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C-61C1-457C-8F66-448815C2362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E-61C1-457C-8F66-448815C2362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0-61C1-457C-8F66-448815C23622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2-61C1-457C-8F66-448815C23622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4-61C1-457C-8F66-448815C23622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6-61C1-457C-8F66-448815C23622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8-61C1-457C-8F66-448815C236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Garmen, Printing &amp; Bordir (17)</c:v>
                </c:pt>
                <c:pt idx="1">
                  <c:v>Pergudangan, Distribusi &amp; Ekspedisi (16)</c:v>
                </c:pt>
                <c:pt idx="2">
                  <c:v>Pengelolaan Kayu &amp; Furniture (13)</c:v>
                </c:pt>
                <c:pt idx="3">
                  <c:v>Makanan &amp; Cold Storage (10)</c:v>
                </c:pt>
                <c:pt idx="4">
                  <c:v>Plastik &amp; Karton (4)</c:v>
                </c:pt>
                <c:pt idx="5">
                  <c:v>Depo Kimia &amp; LPG (4)</c:v>
                </c:pt>
                <c:pt idx="6">
                  <c:v>Komponen Elektronik (4)</c:v>
                </c:pt>
                <c:pt idx="7">
                  <c:v>Pengelolaan Besi &amp; Kuningan (4)</c:v>
                </c:pt>
                <c:pt idx="8">
                  <c:v>Washing (3)</c:v>
                </c:pt>
                <c:pt idx="9">
                  <c:v>Repair (3)</c:v>
                </c:pt>
                <c:pt idx="10">
                  <c:v>Bahan Kimia (3)</c:v>
                </c:pt>
                <c:pt idx="11">
                  <c:v>Bahan Bangunan (2)</c:v>
                </c:pt>
                <c:pt idx="12">
                  <c:v>Jaring Ikan &amp; Tali (2)</c:v>
                </c:pt>
                <c:pt idx="13">
                  <c:v>Kapas (1)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0.19767441860465115</c:v>
                </c:pt>
                <c:pt idx="1">
                  <c:v>0.18604651162790697</c:v>
                </c:pt>
                <c:pt idx="2">
                  <c:v>0.15116279069767441</c:v>
                </c:pt>
                <c:pt idx="3">
                  <c:v>0.11627906976744186</c:v>
                </c:pt>
                <c:pt idx="4">
                  <c:v>4.6511627906976744E-2</c:v>
                </c:pt>
                <c:pt idx="5">
                  <c:v>4.6511627906976744E-2</c:v>
                </c:pt>
                <c:pt idx="6">
                  <c:v>4.6511627906976744E-2</c:v>
                </c:pt>
                <c:pt idx="7">
                  <c:v>4.6511627906976744E-2</c:v>
                </c:pt>
                <c:pt idx="8">
                  <c:v>3.4883720930232558E-2</c:v>
                </c:pt>
                <c:pt idx="9">
                  <c:v>3.4883720930232558E-2</c:v>
                </c:pt>
                <c:pt idx="10">
                  <c:v>3.4883720930232558E-2</c:v>
                </c:pt>
                <c:pt idx="11">
                  <c:v>2.3255813953488372E-2</c:v>
                </c:pt>
                <c:pt idx="12">
                  <c:v>2.3255813953488372E-2</c:v>
                </c:pt>
                <c:pt idx="13">
                  <c:v>1.1627906976744186E-2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61C1-457C-8F66-448815C23622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30468462331484E-2"/>
          <c:y val="0.62136887575213429"/>
          <c:w val="0.98559233268709368"/>
          <c:h val="0.36325498700393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Investors</c:v>
                </c:pt>
              </c:strCache>
            </c:strRef>
          </c:tx>
          <c:dPt>
            <c:idx val="0"/>
            <c:bubble3D val="0"/>
            <c:spPr>
              <a:solidFill>
                <a:srgbClr val="92D050">
                  <a:alpha val="92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6-438D-AC17-C54A0AF72928}"/>
              </c:ext>
            </c:extLst>
          </c:dPt>
          <c:dPt>
            <c:idx val="1"/>
            <c:bubble3D val="0"/>
            <c:spPr>
              <a:solidFill>
                <a:srgbClr val="FF9933">
                  <a:alpha val="76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6-438D-AC17-C54A0AF72928}"/>
              </c:ext>
            </c:extLst>
          </c:dPt>
          <c:dLbls>
            <c:dLbl>
              <c:idx val="0"/>
              <c:layout>
                <c:manualLayout>
                  <c:x val="-0.17604829066067276"/>
                  <c:y val="-0.225526943893501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7071C4-17E0-4DB3-BDDB-209C75419E2F}" type="CATEGORYNAM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[CATEGORY NAME]</a:t>
                    </a:fld>
                    <a:r>
                      <a:rPr lang="en-US" b="1" baseline="0" dirty="0"/>
                      <a:t>; </a:t>
                    </a:r>
                    <a:fld id="{10D23DAA-9759-4832-BBAB-3E6BDCE16E44}" type="VALUE">
                      <a:rPr lang="en-US" sz="2000" b="1" baseline="0" dirty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[VALUE]</a:t>
                    </a:fld>
                    <a:r>
                      <a:rPr lang="en-US" baseline="0" dirty="0"/>
                      <a:t>; </a:t>
                    </a:r>
                    <a:fld id="{C4FDE9F5-A3C3-43A7-9A3E-9D1C6232FC25}" type="PERCENTAGE">
                      <a:rPr lang="en-US" sz="3200" b="1" baseline="0" dirty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9840940940752"/>
                      <c:h val="0.514085110966429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F6-438D-AC17-C54A0AF72928}"/>
                </c:ext>
              </c:extLst>
            </c:dLbl>
            <c:dLbl>
              <c:idx val="1"/>
              <c:layout>
                <c:manualLayout>
                  <c:x val="0.18479409548641063"/>
                  <c:y val="0.100204239425961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E3C296-D6EC-4275-9AA3-385AA2560E84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2CDABBF3-0809-4119-8E1F-24184586E20A}" type="VALUE">
                      <a:rPr lang="en-US" sz="2000" b="1" baseline="0" smtClean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[VALUE]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C04BA7D4-6B7E-485D-874D-6274320294E0}" type="PERCENTAGE">
                      <a:rPr lang="en-US" sz="3200" b="1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[PERCENTAGE]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39195508127678"/>
                      <c:h val="0.444381632035609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F6-438D-AC17-C54A0AF72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Investor Dalam Negeri</c:v>
                </c:pt>
                <c:pt idx="1">
                  <c:v>Investor Luar Negeri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6-438D-AC17-C54A0AF729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AF6-438D-AC17-C54A0AF729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AF6-438D-AC17-C54A0AF729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Investor Dalam Negeri</c:v>
                </c:pt>
                <c:pt idx="1">
                  <c:v>Investor Luar Negeri   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0.6198347107438017</c:v>
                </c:pt>
                <c:pt idx="1">
                  <c:v>0.38016528925619836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F6-438D-AC17-C54A0AF729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130862138784873"/>
          <c:y val="0.16981814900232844"/>
          <c:w val="0.49778698146774714"/>
          <c:h val="0.536086458163972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3476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DFB-46F2-A9AF-555F9AC77645}"/>
              </c:ext>
            </c:extLst>
          </c:dPt>
          <c:dPt>
            <c:idx val="1"/>
            <c:bubble3D val="0"/>
            <c:spPr>
              <a:solidFill>
                <a:srgbClr val="00ACA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DFB-46F2-A9AF-555F9AC77645}"/>
              </c:ext>
            </c:extLst>
          </c:dPt>
          <c:dPt>
            <c:idx val="2"/>
            <c:bubble3D val="0"/>
            <c:spPr>
              <a:solidFill>
                <a:srgbClr val="03A45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7DFB-46F2-A9AF-555F9AC77645}"/>
              </c:ext>
            </c:extLst>
          </c:dPt>
          <c:dPt>
            <c:idx val="3"/>
            <c:bubble3D val="0"/>
            <c:spPr>
              <a:solidFill>
                <a:srgbClr val="6FBF4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7DFB-46F2-A9AF-555F9AC77645}"/>
              </c:ext>
            </c:extLst>
          </c:dPt>
          <c:dPt>
            <c:idx val="4"/>
            <c:bubble3D val="0"/>
            <c:spPr>
              <a:solidFill>
                <a:srgbClr val="CBBE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DFB-46F2-A9AF-555F9AC77645}"/>
              </c:ext>
            </c:extLst>
          </c:dPt>
          <c:dPt>
            <c:idx val="5"/>
            <c:bubble3D val="0"/>
            <c:spPr>
              <a:solidFill>
                <a:srgbClr val="F8A51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DFB-46F2-A9AF-555F9AC77645}"/>
              </c:ext>
            </c:extLst>
          </c:dPt>
          <c:dPt>
            <c:idx val="6"/>
            <c:bubble3D val="0"/>
            <c:spPr>
              <a:solidFill>
                <a:srgbClr val="F5822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7DFB-46F2-A9AF-555F9AC7764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7DFB-46F2-A9AF-555F9AC77645}"/>
              </c:ext>
            </c:extLst>
          </c:dPt>
          <c:dPt>
            <c:idx val="8"/>
            <c:bubble3D val="0"/>
            <c:spPr>
              <a:solidFill>
                <a:srgbClr val="EC403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DFB-46F2-A9AF-555F9AC77645}"/>
              </c:ext>
            </c:extLst>
          </c:dPt>
          <c:dPt>
            <c:idx val="9"/>
            <c:bubble3D val="0"/>
            <c:spPr>
              <a:solidFill>
                <a:srgbClr val="A3218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7DFB-46F2-A9AF-555F9AC77645}"/>
              </c:ext>
            </c:extLst>
          </c:dPt>
          <c:dPt>
            <c:idx val="10"/>
            <c:bubble3D val="0"/>
            <c:spPr>
              <a:solidFill>
                <a:srgbClr val="592F9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7DFB-46F2-A9AF-555F9AC77645}"/>
              </c:ext>
            </c:extLst>
          </c:dPt>
          <c:dPt>
            <c:idx val="11"/>
            <c:bubble3D val="0"/>
            <c:spPr>
              <a:solidFill>
                <a:srgbClr val="172E7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DFB-46F2-A9AF-555F9AC77645}"/>
              </c:ext>
            </c:extLst>
          </c:dPt>
          <c:dPt>
            <c:idx val="12"/>
            <c:bubble3D val="0"/>
            <c:spPr>
              <a:solidFill>
                <a:srgbClr val="21409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D926-4E66-87B0-1E6CA7961E0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40E7961-2DD4-44D4-9976-F9457752605E}" type="PERCENTAGE">
                      <a:rPr lang="en-US" sz="1800" b="1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FB-46F2-A9AF-555F9AC77645}"/>
                </c:ext>
              </c:extLst>
            </c:dLbl>
            <c:dLbl>
              <c:idx val="1"/>
              <c:layout>
                <c:manualLayout>
                  <c:x val="-7.6443220964566932E-2"/>
                  <c:y val="-0.12611607245841089"/>
                </c:manualLayout>
              </c:layout>
              <c:tx>
                <c:rich>
                  <a:bodyPr/>
                  <a:lstStyle/>
                  <a:p>
                    <a:fld id="{F9DC16A9-2522-42B2-9304-541D77D6F9F0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FB-46F2-A9AF-555F9AC77645}"/>
                </c:ext>
              </c:extLst>
            </c:dLbl>
            <c:dLbl>
              <c:idx val="2"/>
              <c:layout>
                <c:manualLayout>
                  <c:x val="-5.9520300196850395E-2"/>
                  <c:y val="-0.18202096567292289"/>
                </c:manualLayout>
              </c:layout>
              <c:tx>
                <c:rich>
                  <a:bodyPr/>
                  <a:lstStyle/>
                  <a:p>
                    <a:fld id="{1B346C12-4D4E-4682-B63F-D111C9198E74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DFB-46F2-A9AF-555F9AC77645}"/>
                </c:ext>
              </c:extLst>
            </c:dLbl>
            <c:dLbl>
              <c:idx val="3"/>
              <c:layout>
                <c:manualLayout>
                  <c:x val="4.2678703248031497E-2"/>
                  <c:y val="-0.19533328030676178"/>
                </c:manualLayout>
              </c:layout>
              <c:tx>
                <c:rich>
                  <a:bodyPr/>
                  <a:lstStyle/>
                  <a:p>
                    <a:fld id="{5B6438A2-4E8E-4107-947E-ED96EE362EEA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FB-46F2-A9AF-555F9AC77645}"/>
                </c:ext>
              </c:extLst>
            </c:dLbl>
            <c:dLbl>
              <c:idx val="4"/>
              <c:layout>
                <c:manualLayout>
                  <c:x val="8.3117064468503934E-2"/>
                  <c:y val="-0.13680191087586671"/>
                </c:manualLayout>
              </c:layout>
              <c:tx>
                <c:rich>
                  <a:bodyPr/>
                  <a:lstStyle/>
                  <a:p>
                    <a:fld id="{8832F236-52A4-4AEC-A4AF-050BD62BEEEB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DFB-46F2-A9AF-555F9AC77645}"/>
                </c:ext>
              </c:extLst>
            </c:dLbl>
            <c:dLbl>
              <c:idx val="6"/>
              <c:layout>
                <c:manualLayout>
                  <c:x val="4.1616663784984007E-2"/>
                  <c:y val="1.06998640071441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FB-46F2-A9AF-555F9AC77645}"/>
                </c:ext>
              </c:extLst>
            </c:dLbl>
            <c:dLbl>
              <c:idx val="7"/>
              <c:layout>
                <c:manualLayout>
                  <c:x val="3.2012413606395472E-2"/>
                  <c:y val="1.67275457229610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FB-46F2-A9AF-555F9AC77645}"/>
                </c:ext>
              </c:extLst>
            </c:dLbl>
            <c:dLbl>
              <c:idx val="8"/>
              <c:layout>
                <c:manualLayout>
                  <c:x val="3.2512252838836589E-2"/>
                  <c:y val="2.84084628193612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FB-46F2-A9AF-555F9AC77645}"/>
                </c:ext>
              </c:extLst>
            </c:dLbl>
            <c:dLbl>
              <c:idx val="9"/>
              <c:layout>
                <c:manualLayout>
                  <c:x val="2.4658861856683305E-2"/>
                  <c:y val="3.82584868197289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B-46F2-A9AF-555F9AC77645}"/>
                </c:ext>
              </c:extLst>
            </c:dLbl>
            <c:dLbl>
              <c:idx val="10"/>
              <c:layout>
                <c:manualLayout>
                  <c:x val="2.4136367290171795E-2"/>
                  <c:y val="5.46665812828136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FB-46F2-A9AF-555F9AC77645}"/>
                </c:ext>
              </c:extLst>
            </c:dLbl>
            <c:dLbl>
              <c:idx val="11"/>
              <c:layout>
                <c:manualLayout>
                  <c:x val="2.138407597328823E-2"/>
                  <c:y val="5.71777154787330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FB-46F2-A9AF-555F9AC77645}"/>
                </c:ext>
              </c:extLst>
            </c:dLbl>
            <c:dLbl>
              <c:idx val="12"/>
              <c:layout>
                <c:manualLayout>
                  <c:x val="1.2064107580797073E-2"/>
                  <c:y val="6.2003441067701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926-4E66-87B0-1E6CA7961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Jepang (9)</c:v>
                </c:pt>
                <c:pt idx="1">
                  <c:v>China (7)</c:v>
                </c:pt>
                <c:pt idx="2">
                  <c:v>Korea (6)</c:v>
                </c:pt>
                <c:pt idx="3">
                  <c:v>Thailand (5) </c:v>
                </c:pt>
                <c:pt idx="4">
                  <c:v>Taiwan (5)</c:v>
                </c:pt>
                <c:pt idx="5">
                  <c:v>Sri Lanka (3)</c:v>
                </c:pt>
                <c:pt idx="6">
                  <c:v>Inggris (2)</c:v>
                </c:pt>
                <c:pt idx="7">
                  <c:v>Belgia (2)</c:v>
                </c:pt>
                <c:pt idx="8">
                  <c:v>Jerman (2)</c:v>
                </c:pt>
                <c:pt idx="9">
                  <c:v>Singapura (2)</c:v>
                </c:pt>
                <c:pt idx="10">
                  <c:v>Perancis (1)</c:v>
                </c:pt>
                <c:pt idx="11">
                  <c:v>Amerika (1)</c:v>
                </c:pt>
                <c:pt idx="12">
                  <c:v>Filipina (1)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B-46F2-A9AF-555F9AC776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D926-4E66-87B0-1E6CA7961E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D926-4E66-87B0-1E6CA7961E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D926-4E66-87B0-1E6CA7961E0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D926-4E66-87B0-1E6CA7961E0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D926-4E66-87B0-1E6CA7961E0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D926-4E66-87B0-1E6CA7961E0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D926-4E66-87B0-1E6CA7961E0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D926-4E66-87B0-1E6CA7961E0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D926-4E66-87B0-1E6CA7961E0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D926-4E66-87B0-1E6CA7961E0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F-D926-4E66-87B0-1E6CA7961E0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1-D926-4E66-87B0-1E6CA7961E0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3-D926-4E66-87B0-1E6CA7961E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Jepang (9)</c:v>
                </c:pt>
                <c:pt idx="1">
                  <c:v>China (7)</c:v>
                </c:pt>
                <c:pt idx="2">
                  <c:v>Korea (6)</c:v>
                </c:pt>
                <c:pt idx="3">
                  <c:v>Thailand (5) </c:v>
                </c:pt>
                <c:pt idx="4">
                  <c:v>Taiwan (5)</c:v>
                </c:pt>
                <c:pt idx="5">
                  <c:v>Sri Lanka (3)</c:v>
                </c:pt>
                <c:pt idx="6">
                  <c:v>Inggris (2)</c:v>
                </c:pt>
                <c:pt idx="7">
                  <c:v>Belgia (2)</c:v>
                </c:pt>
                <c:pt idx="8">
                  <c:v>Jerman (2)</c:v>
                </c:pt>
                <c:pt idx="9">
                  <c:v>Singapura (2)</c:v>
                </c:pt>
                <c:pt idx="10">
                  <c:v>Perancis (1)</c:v>
                </c:pt>
                <c:pt idx="11">
                  <c:v>Amerika (1)</c:v>
                </c:pt>
                <c:pt idx="12">
                  <c:v>Filipina (1)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</c:v>
                </c:pt>
                <c:pt idx="1">
                  <c:v>0.15555555555555556</c:v>
                </c:pt>
                <c:pt idx="2">
                  <c:v>0.13333333333333333</c:v>
                </c:pt>
                <c:pt idx="3">
                  <c:v>0.1111111111111111</c:v>
                </c:pt>
                <c:pt idx="4">
                  <c:v>0.1111111111111111</c:v>
                </c:pt>
                <c:pt idx="5">
                  <c:v>6.6666666666666666E-2</c:v>
                </c:pt>
                <c:pt idx="6">
                  <c:v>4.4444444444444446E-2</c:v>
                </c:pt>
                <c:pt idx="7">
                  <c:v>4.4444444444444446E-2</c:v>
                </c:pt>
                <c:pt idx="8">
                  <c:v>4.4444444444444446E-2</c:v>
                </c:pt>
                <c:pt idx="9">
                  <c:v>4.4444444444444446E-2</c:v>
                </c:pt>
                <c:pt idx="10">
                  <c:v>2.2222222222222223E-2</c:v>
                </c:pt>
                <c:pt idx="11">
                  <c:v>2.2222222222222223E-2</c:v>
                </c:pt>
                <c:pt idx="12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FB-46F2-A9AF-555F9AC776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0641576310748522E-3"/>
          <c:y val="0.72376232014257369"/>
          <c:w val="0.99212039897654769"/>
          <c:h val="0.2762376798574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89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90.jpeg"/><Relationship Id="rId1" Type="http://schemas.openxmlformats.org/officeDocument/2006/relationships/image" Target="../media/image91.jpeg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88.jpeg"/><Relationship Id="rId10" Type="http://schemas.openxmlformats.org/officeDocument/2006/relationships/image" Target="../media/image97.jpeg"/><Relationship Id="rId4" Type="http://schemas.openxmlformats.org/officeDocument/2006/relationships/image" Target="../media/image92.jpeg"/><Relationship Id="rId9" Type="http://schemas.openxmlformats.org/officeDocument/2006/relationships/image" Target="../media/image9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2E49B-5327-4B00-968A-C0CB39EE54E2}" type="doc">
      <dgm:prSet loTypeId="urn:microsoft.com/office/officeart/2011/layout/Picture Frame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CBF98F3-1277-4D7F-B8C4-928FE73A532F}">
      <dgm:prSet phldrT="[Text]" custT="1"/>
      <dgm:spPr/>
      <dgm:t>
        <a:bodyPr/>
        <a:lstStyle/>
        <a:p>
          <a:r>
            <a:rPr lang="en-US" sz="1100" b="1" i="1" dirty="0">
              <a:effectLst/>
              <a:latin typeface="+mn-lt"/>
              <a:ea typeface="Cambria" panose="02040503050406030204" pitchFamily="18" charset="0"/>
            </a:rPr>
            <a:t>Waste Water Treatment Plant </a:t>
          </a:r>
          <a:endParaRPr lang="en-ID" sz="1100" b="1" i="1" dirty="0">
            <a:effectLst/>
            <a:latin typeface="+mn-lt"/>
            <a:ea typeface="Cambria" panose="02040503050406030204" pitchFamily="18" charset="0"/>
          </a:endParaRPr>
        </a:p>
      </dgm:t>
    </dgm:pt>
    <dgm:pt modelId="{4F66DEF3-8BCE-4A20-936A-8AD4C5704047}" type="parTrans" cxnId="{E9401B37-5476-4BB1-8B9B-5474A497CCDC}">
      <dgm:prSet/>
      <dgm:spPr/>
      <dgm:t>
        <a:bodyPr/>
        <a:lstStyle/>
        <a:p>
          <a:endParaRPr lang="en-ID"/>
        </a:p>
      </dgm:t>
    </dgm:pt>
    <dgm:pt modelId="{FC3E5205-F922-4686-A124-3119A7113043}" type="sibTrans" cxnId="{E9401B37-5476-4BB1-8B9B-5474A497CCDC}">
      <dgm:prSet/>
      <dgm:spPr/>
      <dgm:t>
        <a:bodyPr/>
        <a:lstStyle/>
        <a:p>
          <a:endParaRPr lang="en-ID"/>
        </a:p>
      </dgm:t>
    </dgm:pt>
    <dgm:pt modelId="{B6118FC6-F8E5-44AF-AE9A-63CE4728C81B}">
      <dgm:prSet phldrT="[Text]" custT="1"/>
      <dgm:spPr/>
      <dgm:t>
        <a:bodyPr/>
        <a:lstStyle/>
        <a:p>
          <a:r>
            <a:rPr lang="en-US" sz="1300" b="1" i="1" dirty="0">
              <a:effectLst/>
            </a:rPr>
            <a:t>Water Treatment Plant</a:t>
          </a:r>
          <a:endParaRPr lang="en-ID" sz="1300" b="1" i="1" dirty="0">
            <a:effectLst/>
          </a:endParaRPr>
        </a:p>
      </dgm:t>
    </dgm:pt>
    <dgm:pt modelId="{024531CE-A6FF-4149-B94E-C4487D8610D2}" type="parTrans" cxnId="{7615A1DB-F0D2-44B4-893F-F2A8F2D41CA1}">
      <dgm:prSet/>
      <dgm:spPr/>
      <dgm:t>
        <a:bodyPr/>
        <a:lstStyle/>
        <a:p>
          <a:endParaRPr lang="en-ID"/>
        </a:p>
      </dgm:t>
    </dgm:pt>
    <dgm:pt modelId="{F3EA73BD-4A30-4A3F-BF4D-C6A6A402AE10}" type="sibTrans" cxnId="{7615A1DB-F0D2-44B4-893F-F2A8F2D41CA1}">
      <dgm:prSet/>
      <dgm:spPr/>
      <dgm:t>
        <a:bodyPr/>
        <a:lstStyle/>
        <a:p>
          <a:endParaRPr lang="en-ID"/>
        </a:p>
      </dgm:t>
    </dgm:pt>
    <dgm:pt modelId="{F36F391A-FD08-4D74-90B7-73C9FF412CEF}">
      <dgm:prSet phldrT="[Text]" custT="1"/>
      <dgm:spPr/>
      <dgm:t>
        <a:bodyPr/>
        <a:lstStyle/>
        <a:p>
          <a:r>
            <a:rPr lang="en-US" sz="1200" b="1" dirty="0" err="1">
              <a:effectLst/>
            </a:rPr>
            <a:t>Bangunan</a:t>
          </a:r>
          <a:r>
            <a:rPr lang="en-US" sz="1200" b="1" dirty="0">
              <a:effectLst/>
            </a:rPr>
            <a:t> </a:t>
          </a:r>
          <a:r>
            <a:rPr lang="en-US" sz="1200" b="1" dirty="0" err="1">
              <a:effectLst/>
            </a:rPr>
            <a:t>Pabrik</a:t>
          </a:r>
          <a:r>
            <a:rPr lang="en-US" sz="1200" b="1" dirty="0">
              <a:effectLst/>
            </a:rPr>
            <a:t> </a:t>
          </a:r>
          <a:r>
            <a:rPr lang="en-US" sz="1200" b="1" dirty="0" err="1">
              <a:effectLst/>
            </a:rPr>
            <a:t>Siap</a:t>
          </a:r>
          <a:r>
            <a:rPr lang="en-US" sz="1200" b="1" dirty="0">
              <a:effectLst/>
            </a:rPr>
            <a:t> </a:t>
          </a:r>
          <a:r>
            <a:rPr lang="en-US" sz="1200" b="1" dirty="0" err="1">
              <a:effectLst/>
            </a:rPr>
            <a:t>Pakai</a:t>
          </a:r>
          <a:endParaRPr lang="en-ID" sz="1200" b="1" dirty="0">
            <a:effectLst/>
          </a:endParaRPr>
        </a:p>
      </dgm:t>
    </dgm:pt>
    <dgm:pt modelId="{EAD7FBBF-6714-45CC-A22F-1803C942C9BC}" type="parTrans" cxnId="{7B36631D-D2B2-42A2-A3E4-AD1FE86E370F}">
      <dgm:prSet/>
      <dgm:spPr/>
      <dgm:t>
        <a:bodyPr/>
        <a:lstStyle/>
        <a:p>
          <a:endParaRPr lang="en-ID"/>
        </a:p>
      </dgm:t>
    </dgm:pt>
    <dgm:pt modelId="{4637C5E1-2F24-4660-8805-85C32B551019}" type="sibTrans" cxnId="{7B36631D-D2B2-42A2-A3E4-AD1FE86E370F}">
      <dgm:prSet/>
      <dgm:spPr/>
      <dgm:t>
        <a:bodyPr/>
        <a:lstStyle/>
        <a:p>
          <a:endParaRPr lang="en-ID"/>
        </a:p>
      </dgm:t>
    </dgm:pt>
    <dgm:pt modelId="{10FF55D1-9CEA-4485-81B4-861EBE0E9A0C}">
      <dgm:prSet custT="1"/>
      <dgm:spPr/>
      <dgm:t>
        <a:bodyPr/>
        <a:lstStyle/>
        <a:p>
          <a:r>
            <a:rPr lang="en-US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Warehouse Management</a:t>
          </a:r>
          <a:endParaRPr lang="en-ID" sz="13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AC8D31-BCD5-4B82-9A39-06BDA748CB44}" type="parTrans" cxnId="{D04D024C-EC2E-4619-A08A-2CBECCC739C1}">
      <dgm:prSet/>
      <dgm:spPr/>
      <dgm:t>
        <a:bodyPr/>
        <a:lstStyle/>
        <a:p>
          <a:endParaRPr lang="en-ID"/>
        </a:p>
      </dgm:t>
    </dgm:pt>
    <dgm:pt modelId="{D65409E7-B2D1-4F66-9BA1-452DFD72127A}" type="sibTrans" cxnId="{D04D024C-EC2E-4619-A08A-2CBECCC739C1}">
      <dgm:prSet/>
      <dgm:spPr/>
      <dgm:t>
        <a:bodyPr/>
        <a:lstStyle/>
        <a:p>
          <a:endParaRPr lang="en-ID"/>
        </a:p>
      </dgm:t>
    </dgm:pt>
    <dgm:pt modelId="{68C03C11-9ACC-47EF-A49E-5467D16642A1}">
      <dgm:prSet custT="1"/>
      <dgm:spPr/>
      <dgm:t>
        <a:bodyPr/>
        <a:lstStyle/>
        <a:p>
          <a:r>
            <a:rPr lang="en-US" sz="1300" b="1" dirty="0">
              <a:effectLst/>
            </a:rPr>
            <a:t>Pusat </a:t>
          </a:r>
          <a:r>
            <a:rPr lang="en-US" sz="1300" b="1" dirty="0" err="1">
              <a:effectLst/>
            </a:rPr>
            <a:t>Logistik</a:t>
          </a:r>
          <a:r>
            <a:rPr lang="en-US" sz="1300" b="1" dirty="0">
              <a:effectLst/>
            </a:rPr>
            <a:t> </a:t>
          </a:r>
          <a:r>
            <a:rPr lang="en-US" sz="1300" b="1" dirty="0" err="1">
              <a:effectLst/>
            </a:rPr>
            <a:t>Berikat</a:t>
          </a:r>
          <a:endParaRPr lang="en-ID" sz="1300" b="1" dirty="0">
            <a:effectLst/>
          </a:endParaRPr>
        </a:p>
      </dgm:t>
    </dgm:pt>
    <dgm:pt modelId="{CDEC10D4-D18D-4ACF-99D2-A4C42BAC68C8}" type="parTrans" cxnId="{09460E1D-E8B8-4BD5-8146-C4A73F148631}">
      <dgm:prSet/>
      <dgm:spPr/>
      <dgm:t>
        <a:bodyPr/>
        <a:lstStyle/>
        <a:p>
          <a:endParaRPr lang="en-ID"/>
        </a:p>
      </dgm:t>
    </dgm:pt>
    <dgm:pt modelId="{32355A16-76F7-48CB-AA8F-57719A1578B1}" type="sibTrans" cxnId="{09460E1D-E8B8-4BD5-8146-C4A73F148631}">
      <dgm:prSet/>
      <dgm:spPr/>
      <dgm:t>
        <a:bodyPr/>
        <a:lstStyle/>
        <a:p>
          <a:endParaRPr lang="en-ID"/>
        </a:p>
      </dgm:t>
    </dgm:pt>
    <dgm:pt modelId="{871ED527-C552-4FCB-A99E-6680AA4A98D6}">
      <dgm:prSet custT="1"/>
      <dgm:spPr/>
      <dgm:t>
        <a:bodyPr/>
        <a:lstStyle/>
        <a:p>
          <a:r>
            <a:rPr lang="en-US" sz="1300" b="1" dirty="0" err="1">
              <a:effectLst/>
            </a:rPr>
            <a:t>Properti</a:t>
          </a:r>
          <a:endParaRPr lang="en-ID" sz="1300" b="1" dirty="0">
            <a:effectLst/>
          </a:endParaRPr>
        </a:p>
      </dgm:t>
    </dgm:pt>
    <dgm:pt modelId="{408618B3-8771-4B46-9F4C-C64ADA1D56FE}" type="parTrans" cxnId="{30B69548-F4D1-4E92-B330-BC076F995967}">
      <dgm:prSet/>
      <dgm:spPr/>
      <dgm:t>
        <a:bodyPr/>
        <a:lstStyle/>
        <a:p>
          <a:endParaRPr lang="en-ID"/>
        </a:p>
      </dgm:t>
    </dgm:pt>
    <dgm:pt modelId="{5305C63B-D2A2-40C4-BC0B-5EA157011D56}" type="sibTrans" cxnId="{30B69548-F4D1-4E92-B330-BC076F995967}">
      <dgm:prSet/>
      <dgm:spPr/>
      <dgm:t>
        <a:bodyPr/>
        <a:lstStyle/>
        <a:p>
          <a:endParaRPr lang="en-ID"/>
        </a:p>
      </dgm:t>
    </dgm:pt>
    <dgm:pt modelId="{13D86F68-AF39-4457-B5F2-3312C75E8969}">
      <dgm:prSet custT="1"/>
      <dgm:spPr/>
      <dgm:t>
        <a:bodyPr/>
        <a:lstStyle/>
        <a:p>
          <a:r>
            <a:rPr lang="en-US" sz="1300" b="1" dirty="0" err="1">
              <a:effectLst/>
            </a:rPr>
            <a:t>Lahan</a:t>
          </a:r>
          <a:r>
            <a:rPr lang="en-US" sz="1300" b="1" dirty="0">
              <a:effectLst/>
            </a:rPr>
            <a:t> </a:t>
          </a:r>
          <a:r>
            <a:rPr lang="en-US" sz="1300" b="1" dirty="0" err="1">
              <a:effectLst/>
            </a:rPr>
            <a:t>Siap</a:t>
          </a:r>
          <a:r>
            <a:rPr lang="en-US" sz="1300" b="1" dirty="0">
              <a:effectLst/>
            </a:rPr>
            <a:t> </a:t>
          </a:r>
          <a:r>
            <a:rPr lang="en-US" sz="1300" b="1" dirty="0" err="1">
              <a:effectLst/>
            </a:rPr>
            <a:t>Bangun</a:t>
          </a:r>
          <a:endParaRPr lang="en-ID" sz="1300" b="1" dirty="0">
            <a:effectLst/>
          </a:endParaRPr>
        </a:p>
      </dgm:t>
    </dgm:pt>
    <dgm:pt modelId="{9A3CF6E6-9F1A-4C70-8B0A-7ED3F8757FDE}" type="parTrans" cxnId="{EF4259CE-FC6D-4380-BCA8-23069F1F4977}">
      <dgm:prSet/>
      <dgm:spPr/>
      <dgm:t>
        <a:bodyPr/>
        <a:lstStyle/>
        <a:p>
          <a:endParaRPr lang="en-ID"/>
        </a:p>
      </dgm:t>
    </dgm:pt>
    <dgm:pt modelId="{C184616B-6393-4BFD-B3D0-BAE7A19BCCA2}" type="sibTrans" cxnId="{EF4259CE-FC6D-4380-BCA8-23069F1F4977}">
      <dgm:prSet/>
      <dgm:spPr/>
      <dgm:t>
        <a:bodyPr/>
        <a:lstStyle/>
        <a:p>
          <a:endParaRPr lang="en-ID"/>
        </a:p>
      </dgm:t>
    </dgm:pt>
    <dgm:pt modelId="{08A4888F-12F9-4EE4-8F0D-77E52A0F4948}">
      <dgm:prSet custT="1"/>
      <dgm:spPr/>
      <dgm:t>
        <a:bodyPr/>
        <a:lstStyle/>
        <a:p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300" b="1" dirty="0">
              <a:effectLst/>
            </a:rPr>
            <a:t>Developer &amp; </a:t>
          </a:r>
          <a:r>
            <a:rPr lang="en-US" sz="1300" b="1" dirty="0" err="1">
              <a:effectLst/>
            </a:rPr>
            <a:t>Konstruksi</a:t>
          </a:r>
          <a:endParaRPr lang="en-ID" sz="1300" b="1" dirty="0">
            <a:effectLst/>
          </a:endParaRPr>
        </a:p>
      </dgm:t>
    </dgm:pt>
    <dgm:pt modelId="{09865447-0B28-4E02-9075-4624D3BC38A0}" type="parTrans" cxnId="{E4E7A22A-AEEC-496E-8575-91C13E86CADB}">
      <dgm:prSet/>
      <dgm:spPr/>
      <dgm:t>
        <a:bodyPr/>
        <a:lstStyle/>
        <a:p>
          <a:endParaRPr lang="en-ID"/>
        </a:p>
      </dgm:t>
    </dgm:pt>
    <dgm:pt modelId="{406C9C8A-6445-4540-B145-8FDD05EC23EE}" type="sibTrans" cxnId="{E4E7A22A-AEEC-496E-8575-91C13E86CADB}">
      <dgm:prSet/>
      <dgm:spPr/>
      <dgm:t>
        <a:bodyPr/>
        <a:lstStyle/>
        <a:p>
          <a:endParaRPr lang="en-ID"/>
        </a:p>
      </dgm:t>
    </dgm:pt>
    <dgm:pt modelId="{827940AA-F296-48C1-94D2-403F5A3E79FD}">
      <dgm:prSet/>
      <dgm:spPr/>
      <dgm:t>
        <a:bodyPr/>
        <a:lstStyle/>
        <a:p>
          <a:endParaRPr lang="en-ID" sz="500" dirty="0"/>
        </a:p>
      </dgm:t>
    </dgm:pt>
    <dgm:pt modelId="{D5F26AE9-068A-4257-8124-0DEA88FE4AD4}" type="parTrans" cxnId="{DD4AF762-A785-41C5-B6B1-8E72E8903F12}">
      <dgm:prSet/>
      <dgm:spPr/>
      <dgm:t>
        <a:bodyPr/>
        <a:lstStyle/>
        <a:p>
          <a:endParaRPr lang="en-ID"/>
        </a:p>
      </dgm:t>
    </dgm:pt>
    <dgm:pt modelId="{63A03AEC-ECA3-474A-AE79-3DE92923FC04}" type="sibTrans" cxnId="{DD4AF762-A785-41C5-B6B1-8E72E8903F12}">
      <dgm:prSet/>
      <dgm:spPr/>
      <dgm:t>
        <a:bodyPr/>
        <a:lstStyle/>
        <a:p>
          <a:endParaRPr lang="en-ID"/>
        </a:p>
      </dgm:t>
    </dgm:pt>
    <dgm:pt modelId="{ED02015C-B969-4E96-B203-802B85A75713}">
      <dgm:prSet custT="1"/>
      <dgm:spPr/>
      <dgm:t>
        <a:bodyPr/>
        <a:lstStyle/>
        <a:p>
          <a:r>
            <a:rPr lang="en-US" sz="1300" b="1" dirty="0" err="1"/>
            <a:t>Perdagangan</a:t>
          </a:r>
          <a:endParaRPr lang="en-ID" sz="1300" b="1" dirty="0"/>
        </a:p>
      </dgm:t>
    </dgm:pt>
    <dgm:pt modelId="{988F0C07-FBC6-49CA-9940-0BE71F766B0E}" type="parTrans" cxnId="{F6CD6E3A-2F43-47A3-9C38-0C49FB688E45}">
      <dgm:prSet/>
      <dgm:spPr/>
      <dgm:t>
        <a:bodyPr/>
        <a:lstStyle/>
        <a:p>
          <a:endParaRPr lang="en-ID"/>
        </a:p>
      </dgm:t>
    </dgm:pt>
    <dgm:pt modelId="{B9D2E671-CDB7-4F02-84E4-03F5382E6CA9}" type="sibTrans" cxnId="{F6CD6E3A-2F43-47A3-9C38-0C49FB688E45}">
      <dgm:prSet/>
      <dgm:spPr/>
      <dgm:t>
        <a:bodyPr/>
        <a:lstStyle/>
        <a:p>
          <a:endParaRPr lang="en-ID"/>
        </a:p>
      </dgm:t>
    </dgm:pt>
    <dgm:pt modelId="{077F8EDC-78B5-41DA-A52D-CA7766E893A7}">
      <dgm:prSet custT="1"/>
      <dgm:spPr/>
      <dgm:t>
        <a:bodyPr/>
        <a:lstStyle/>
        <a:p>
          <a:r>
            <a:rPr lang="en-US" sz="1300" b="1" dirty="0" err="1"/>
            <a:t>Logistik</a:t>
          </a:r>
          <a:endParaRPr lang="en-ID" sz="1300" b="1" dirty="0"/>
        </a:p>
      </dgm:t>
    </dgm:pt>
    <dgm:pt modelId="{2EDD4B9E-3E8E-48B5-9BCB-F66CC154F53A}" type="parTrans" cxnId="{9FABF2F3-2156-40E1-B698-65146E43E9A6}">
      <dgm:prSet/>
      <dgm:spPr/>
      <dgm:t>
        <a:bodyPr/>
        <a:lstStyle/>
        <a:p>
          <a:endParaRPr lang="en-ID"/>
        </a:p>
      </dgm:t>
    </dgm:pt>
    <dgm:pt modelId="{2601E68C-72FC-4BEE-AD2B-05B03076AD33}" type="sibTrans" cxnId="{9FABF2F3-2156-40E1-B698-65146E43E9A6}">
      <dgm:prSet/>
      <dgm:spPr/>
      <dgm:t>
        <a:bodyPr/>
        <a:lstStyle/>
        <a:p>
          <a:endParaRPr lang="en-ID"/>
        </a:p>
      </dgm:t>
    </dgm:pt>
    <dgm:pt modelId="{DD1904DD-DAE8-4361-8F1D-C1714C9F786B}">
      <dgm:prSet custT="1"/>
      <dgm:spPr/>
      <dgm:t>
        <a:bodyPr/>
        <a:lstStyle/>
        <a:p>
          <a:r>
            <a:rPr lang="en-US" sz="1300" b="1" dirty="0" err="1"/>
            <a:t>Transportasi</a:t>
          </a:r>
          <a:endParaRPr lang="en-ID" sz="1300" b="1" dirty="0"/>
        </a:p>
      </dgm:t>
    </dgm:pt>
    <dgm:pt modelId="{64BA11B9-7B8D-477F-A8E8-D2A7C68620DD}" type="parTrans" cxnId="{26844C5A-8A64-4B58-B51C-37497B092224}">
      <dgm:prSet/>
      <dgm:spPr/>
      <dgm:t>
        <a:bodyPr/>
        <a:lstStyle/>
        <a:p>
          <a:endParaRPr lang="en-ID"/>
        </a:p>
      </dgm:t>
    </dgm:pt>
    <dgm:pt modelId="{DC7B22A6-D622-4BBD-9451-C582BB4AE897}" type="sibTrans" cxnId="{26844C5A-8A64-4B58-B51C-37497B092224}">
      <dgm:prSet/>
      <dgm:spPr/>
      <dgm:t>
        <a:bodyPr/>
        <a:lstStyle/>
        <a:p>
          <a:endParaRPr lang="en-ID"/>
        </a:p>
      </dgm:t>
    </dgm:pt>
    <dgm:pt modelId="{3207D7A9-F47D-44FD-84CD-BE6AE8E43E3E}">
      <dgm:prSet custT="1"/>
      <dgm:spPr/>
      <dgm:t>
        <a:bodyPr/>
        <a:lstStyle/>
        <a:p>
          <a:r>
            <a:rPr lang="en-US" sz="1300" b="1" dirty="0"/>
            <a:t>Batching Plan</a:t>
          </a:r>
          <a:endParaRPr lang="en-ID" sz="1300" b="1" dirty="0"/>
        </a:p>
      </dgm:t>
    </dgm:pt>
    <dgm:pt modelId="{714CCBEC-297B-48EA-B0EF-CB11E77A01E9}" type="parTrans" cxnId="{981A6F55-44F2-4494-A42F-F3B9356C4ED5}">
      <dgm:prSet/>
      <dgm:spPr/>
      <dgm:t>
        <a:bodyPr/>
        <a:lstStyle/>
        <a:p>
          <a:endParaRPr lang="en-ID"/>
        </a:p>
      </dgm:t>
    </dgm:pt>
    <dgm:pt modelId="{B2022779-FE84-4BB0-BB5D-C1D2F6EC833E}" type="sibTrans" cxnId="{981A6F55-44F2-4494-A42F-F3B9356C4ED5}">
      <dgm:prSet/>
      <dgm:spPr/>
      <dgm:t>
        <a:bodyPr/>
        <a:lstStyle/>
        <a:p>
          <a:endParaRPr lang="en-ID"/>
        </a:p>
      </dgm:t>
    </dgm:pt>
    <dgm:pt modelId="{9CC2C4CB-F526-4BA0-8D93-91B65E7953FC}">
      <dgm:prSet custT="1"/>
      <dgm:spPr/>
      <dgm:t>
        <a:bodyPr/>
        <a:lstStyle/>
        <a:p>
          <a:r>
            <a:rPr lang="en-US" sz="1300" b="1" dirty="0"/>
            <a:t>Jasa </a:t>
          </a:r>
          <a:r>
            <a:rPr lang="en-US" sz="1300" b="1" dirty="0" err="1"/>
            <a:t>Perijinan</a:t>
          </a:r>
          <a:endParaRPr lang="en-ID" sz="1300" b="1" dirty="0"/>
        </a:p>
      </dgm:t>
    </dgm:pt>
    <dgm:pt modelId="{D38C79BF-65F7-4EB5-9A7B-159D9FCC0C9A}" type="parTrans" cxnId="{8333F80A-A305-4318-9D57-DAB766605345}">
      <dgm:prSet/>
      <dgm:spPr/>
      <dgm:t>
        <a:bodyPr/>
        <a:lstStyle/>
        <a:p>
          <a:endParaRPr lang="en-ID"/>
        </a:p>
      </dgm:t>
    </dgm:pt>
    <dgm:pt modelId="{0BFDA55B-D070-4530-B77C-7112CC494AC2}" type="sibTrans" cxnId="{8333F80A-A305-4318-9D57-DAB766605345}">
      <dgm:prSet/>
      <dgm:spPr/>
      <dgm:t>
        <a:bodyPr/>
        <a:lstStyle/>
        <a:p>
          <a:endParaRPr lang="en-ID"/>
        </a:p>
      </dgm:t>
    </dgm:pt>
    <dgm:pt modelId="{C680C675-8EED-458B-A7B3-886AD0D03C9B}" type="pres">
      <dgm:prSet presAssocID="{1AF2E49B-5327-4B00-968A-C0CB39EE54E2}" presName="Name0" presStyleCnt="0">
        <dgm:presLayoutVars>
          <dgm:chMax/>
          <dgm:chPref/>
          <dgm:dir/>
        </dgm:presLayoutVars>
      </dgm:prSet>
      <dgm:spPr/>
    </dgm:pt>
    <dgm:pt modelId="{B5885448-48B4-41FB-811A-9A92EA6E5921}" type="pres">
      <dgm:prSet presAssocID="{9CBF98F3-1277-4D7F-B8C4-928FE73A532F}" presName="composite" presStyleCnt="0"/>
      <dgm:spPr/>
    </dgm:pt>
    <dgm:pt modelId="{87C4A700-489C-4C83-B462-469BC1943741}" type="pres">
      <dgm:prSet presAssocID="{9CBF98F3-1277-4D7F-B8C4-928FE73A532F}" presName="ParentText" presStyleLbl="revTx" presStyleIdx="0" presStyleCnt="13">
        <dgm:presLayoutVars>
          <dgm:chMax val="0"/>
          <dgm:chPref val="0"/>
          <dgm:bulletEnabled val="1"/>
        </dgm:presLayoutVars>
      </dgm:prSet>
      <dgm:spPr/>
    </dgm:pt>
    <dgm:pt modelId="{F970CEA9-626D-4A3B-9371-C7942DCC6999}" type="pres">
      <dgm:prSet presAssocID="{9CBF98F3-1277-4D7F-B8C4-928FE73A532F}" presName="Accent1" presStyleLbl="parChTrans1D1" presStyleIdx="0" presStyleCnt="13"/>
      <dgm:spPr/>
    </dgm:pt>
    <dgm:pt modelId="{05A334F8-6012-48E9-9D6B-F13F1C3336DF}" type="pres">
      <dgm:prSet presAssocID="{9CBF98F3-1277-4D7F-B8C4-928FE73A532F}" presName="Image" presStyleLbl="alignImgPlace1" presStyleIdx="0" presStyleCnt="1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C248A7C-6F17-4F57-8E08-90DF88781FD5}" type="pres">
      <dgm:prSet presAssocID="{FC3E5205-F922-4686-A124-3119A7113043}" presName="sibTrans" presStyleCnt="0"/>
      <dgm:spPr/>
    </dgm:pt>
    <dgm:pt modelId="{29D20257-A056-49A9-A93D-5BBBD1B9C12F}" type="pres">
      <dgm:prSet presAssocID="{B6118FC6-F8E5-44AF-AE9A-63CE4728C81B}" presName="composite" presStyleCnt="0"/>
      <dgm:spPr/>
    </dgm:pt>
    <dgm:pt modelId="{3ED9DC8A-DBA0-4B65-9D8F-1B1CAFB42C20}" type="pres">
      <dgm:prSet presAssocID="{B6118FC6-F8E5-44AF-AE9A-63CE4728C81B}" presName="ParentText" presStyleLbl="revTx" presStyleIdx="1" presStyleCnt="13">
        <dgm:presLayoutVars>
          <dgm:chMax val="0"/>
          <dgm:chPref val="0"/>
          <dgm:bulletEnabled val="1"/>
        </dgm:presLayoutVars>
      </dgm:prSet>
      <dgm:spPr/>
    </dgm:pt>
    <dgm:pt modelId="{8CD7894A-48FB-4564-A235-C596BBBCF47E}" type="pres">
      <dgm:prSet presAssocID="{B6118FC6-F8E5-44AF-AE9A-63CE4728C81B}" presName="Accent1" presStyleLbl="parChTrans1D1" presStyleIdx="1" presStyleCnt="13"/>
      <dgm:spPr/>
    </dgm:pt>
    <dgm:pt modelId="{510591AC-0CBA-4CC6-8275-52EE2D944CBA}" type="pres">
      <dgm:prSet presAssocID="{B6118FC6-F8E5-44AF-AE9A-63CE4728C81B}" presName="Image" presStyleLbl="alignImgPlace1" presStyleIdx="1" presStyleCnt="1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CAC4BB5-12DC-4A07-AB27-1F1EC9CD848C}" type="pres">
      <dgm:prSet presAssocID="{F3EA73BD-4A30-4A3F-BF4D-C6A6A402AE10}" presName="sibTrans" presStyleCnt="0"/>
      <dgm:spPr/>
    </dgm:pt>
    <dgm:pt modelId="{00CD24A1-A033-407A-8093-71296F0336E5}" type="pres">
      <dgm:prSet presAssocID="{F36F391A-FD08-4D74-90B7-73C9FF412CEF}" presName="composite" presStyleCnt="0"/>
      <dgm:spPr/>
    </dgm:pt>
    <dgm:pt modelId="{B7A9EE57-F5DA-4233-A472-FDF237BC8E88}" type="pres">
      <dgm:prSet presAssocID="{F36F391A-FD08-4D74-90B7-73C9FF412CEF}" presName="ParentText" presStyleLbl="revTx" presStyleIdx="2" presStyleCnt="13">
        <dgm:presLayoutVars>
          <dgm:chMax val="0"/>
          <dgm:chPref val="0"/>
          <dgm:bulletEnabled val="1"/>
        </dgm:presLayoutVars>
      </dgm:prSet>
      <dgm:spPr/>
    </dgm:pt>
    <dgm:pt modelId="{977129B8-D62D-496F-A3BF-D78E8E8957D7}" type="pres">
      <dgm:prSet presAssocID="{F36F391A-FD08-4D74-90B7-73C9FF412CEF}" presName="Accent1" presStyleLbl="parChTrans1D1" presStyleIdx="2" presStyleCnt="13"/>
      <dgm:spPr/>
    </dgm:pt>
    <dgm:pt modelId="{ED03DD02-008F-4495-A7E5-9D969D2385C8}" type="pres">
      <dgm:prSet presAssocID="{F36F391A-FD08-4D74-90B7-73C9FF412CEF}" presName="Image" presStyleLbl="alignImgPlace1" presStyleIdx="2" presStyleCnt="1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DF32A1B-DEF9-4C46-8DFC-6BB66E3CD746}" type="pres">
      <dgm:prSet presAssocID="{4637C5E1-2F24-4660-8805-85C32B551019}" presName="sibTrans" presStyleCnt="0"/>
      <dgm:spPr/>
    </dgm:pt>
    <dgm:pt modelId="{7C3B06A9-CEAA-498D-B9DD-8CB8247B99B6}" type="pres">
      <dgm:prSet presAssocID="{10FF55D1-9CEA-4485-81B4-861EBE0E9A0C}" presName="composite" presStyleCnt="0"/>
      <dgm:spPr/>
    </dgm:pt>
    <dgm:pt modelId="{16020D49-8CBD-43BE-8949-9E4D883A75EC}" type="pres">
      <dgm:prSet presAssocID="{10FF55D1-9CEA-4485-81B4-861EBE0E9A0C}" presName="ParentText" presStyleLbl="revTx" presStyleIdx="3" presStyleCnt="13">
        <dgm:presLayoutVars>
          <dgm:chMax val="0"/>
          <dgm:chPref val="0"/>
          <dgm:bulletEnabled val="1"/>
        </dgm:presLayoutVars>
      </dgm:prSet>
      <dgm:spPr/>
    </dgm:pt>
    <dgm:pt modelId="{F16C4ACE-BD22-4ACC-833D-544A19D85E83}" type="pres">
      <dgm:prSet presAssocID="{10FF55D1-9CEA-4485-81B4-861EBE0E9A0C}" presName="Accent1" presStyleLbl="parChTrans1D1" presStyleIdx="3" presStyleCnt="13"/>
      <dgm:spPr/>
    </dgm:pt>
    <dgm:pt modelId="{48643776-43BF-4619-93BD-C650E79B53D1}" type="pres">
      <dgm:prSet presAssocID="{10FF55D1-9CEA-4485-81B4-861EBE0E9A0C}" presName="Image" presStyleLbl="alignImgPlace1" presStyleIdx="3" presStyleCnt="1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780BBB5-98F8-4A51-BD33-D30446C8D02D}" type="pres">
      <dgm:prSet presAssocID="{D65409E7-B2D1-4F66-9BA1-452DFD72127A}" presName="sibTrans" presStyleCnt="0"/>
      <dgm:spPr/>
    </dgm:pt>
    <dgm:pt modelId="{776449F5-FD4A-4753-BB2B-397D62EAA30C}" type="pres">
      <dgm:prSet presAssocID="{68C03C11-9ACC-47EF-A49E-5467D16642A1}" presName="composite" presStyleCnt="0"/>
      <dgm:spPr/>
    </dgm:pt>
    <dgm:pt modelId="{12CED4DA-8E3B-4E8D-9263-6BC4AA4E4760}" type="pres">
      <dgm:prSet presAssocID="{68C03C11-9ACC-47EF-A49E-5467D16642A1}" presName="ParentText" presStyleLbl="revTx" presStyleIdx="4" presStyleCnt="13">
        <dgm:presLayoutVars>
          <dgm:chMax val="0"/>
          <dgm:chPref val="0"/>
          <dgm:bulletEnabled val="1"/>
        </dgm:presLayoutVars>
      </dgm:prSet>
      <dgm:spPr/>
    </dgm:pt>
    <dgm:pt modelId="{B7342969-92DD-4F74-87B3-03E3959F79C3}" type="pres">
      <dgm:prSet presAssocID="{68C03C11-9ACC-47EF-A49E-5467D16642A1}" presName="Accent1" presStyleLbl="parChTrans1D1" presStyleIdx="4" presStyleCnt="13"/>
      <dgm:spPr/>
    </dgm:pt>
    <dgm:pt modelId="{FE976EB2-EDBA-419E-AF70-41E7747C2D84}" type="pres">
      <dgm:prSet presAssocID="{68C03C11-9ACC-47EF-A49E-5467D16642A1}" presName="Image" presStyleLbl="alignImgPlace1" presStyleIdx="4" presStyleCnt="1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842BDA1-236E-46A3-AB7C-D2BE780EEB91}" type="pres">
      <dgm:prSet presAssocID="{32355A16-76F7-48CB-AA8F-57719A1578B1}" presName="sibTrans" presStyleCnt="0"/>
      <dgm:spPr/>
    </dgm:pt>
    <dgm:pt modelId="{6E9E0563-485D-4733-A785-13429D64A826}" type="pres">
      <dgm:prSet presAssocID="{871ED527-C552-4FCB-A99E-6680AA4A98D6}" presName="composite" presStyleCnt="0"/>
      <dgm:spPr/>
    </dgm:pt>
    <dgm:pt modelId="{1A6DA94C-DFDB-4867-AD54-32CB28F976D7}" type="pres">
      <dgm:prSet presAssocID="{871ED527-C552-4FCB-A99E-6680AA4A98D6}" presName="ParentText" presStyleLbl="revTx" presStyleIdx="5" presStyleCnt="13">
        <dgm:presLayoutVars>
          <dgm:chMax val="0"/>
          <dgm:chPref val="0"/>
          <dgm:bulletEnabled val="1"/>
        </dgm:presLayoutVars>
      </dgm:prSet>
      <dgm:spPr/>
    </dgm:pt>
    <dgm:pt modelId="{32E16951-0C62-45E6-8B76-469F557B5015}" type="pres">
      <dgm:prSet presAssocID="{871ED527-C552-4FCB-A99E-6680AA4A98D6}" presName="Accent1" presStyleLbl="parChTrans1D1" presStyleIdx="5" presStyleCnt="13"/>
      <dgm:spPr/>
    </dgm:pt>
    <dgm:pt modelId="{588E9413-E6A4-4DD5-B472-CCF837A98635}" type="pres">
      <dgm:prSet presAssocID="{871ED527-C552-4FCB-A99E-6680AA4A98D6}" presName="Image" presStyleLbl="alignImgPlace1" presStyleIdx="5" presStyleCnt="13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D87A007-BAEC-4337-B993-9EA2D2565D44}" type="pres">
      <dgm:prSet presAssocID="{5305C63B-D2A2-40C4-BC0B-5EA157011D56}" presName="sibTrans" presStyleCnt="0"/>
      <dgm:spPr/>
    </dgm:pt>
    <dgm:pt modelId="{7BBAD8EF-3BFC-4689-8A5A-E2740D7DB8AD}" type="pres">
      <dgm:prSet presAssocID="{13D86F68-AF39-4457-B5F2-3312C75E8969}" presName="composite" presStyleCnt="0"/>
      <dgm:spPr/>
    </dgm:pt>
    <dgm:pt modelId="{9C66AC9D-81D1-4095-8A94-EAF22D0D3F95}" type="pres">
      <dgm:prSet presAssocID="{13D86F68-AF39-4457-B5F2-3312C75E8969}" presName="ParentText" presStyleLbl="revTx" presStyleIdx="6" presStyleCnt="13">
        <dgm:presLayoutVars>
          <dgm:chMax val="0"/>
          <dgm:chPref val="0"/>
          <dgm:bulletEnabled val="1"/>
        </dgm:presLayoutVars>
      </dgm:prSet>
      <dgm:spPr/>
    </dgm:pt>
    <dgm:pt modelId="{1F0F7498-ABD4-4C47-9FC3-89E815B6BACD}" type="pres">
      <dgm:prSet presAssocID="{13D86F68-AF39-4457-B5F2-3312C75E8969}" presName="Accent1" presStyleLbl="parChTrans1D1" presStyleIdx="6" presStyleCnt="13"/>
      <dgm:spPr/>
    </dgm:pt>
    <dgm:pt modelId="{5ED786D0-DEF0-4FEF-8312-2AB7137D9724}" type="pres">
      <dgm:prSet presAssocID="{13D86F68-AF39-4457-B5F2-3312C75E8969}" presName="Image" presStyleLbl="alignImgPlace1" presStyleIdx="6" presStyleCnt="13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D3F403E-5EA4-4218-A00F-AC263D650CA1}" type="pres">
      <dgm:prSet presAssocID="{C184616B-6393-4BFD-B3D0-BAE7A19BCCA2}" presName="sibTrans" presStyleCnt="0"/>
      <dgm:spPr/>
    </dgm:pt>
    <dgm:pt modelId="{A183A762-86B3-4969-A3EC-8F805FBA379F}" type="pres">
      <dgm:prSet presAssocID="{08A4888F-12F9-4EE4-8F0D-77E52A0F4948}" presName="composite" presStyleCnt="0"/>
      <dgm:spPr/>
    </dgm:pt>
    <dgm:pt modelId="{41409886-4343-4EB2-9D05-7FD435BCA009}" type="pres">
      <dgm:prSet presAssocID="{08A4888F-12F9-4EE4-8F0D-77E52A0F4948}" presName="ParentText" presStyleLbl="revTx" presStyleIdx="7" presStyleCnt="13" custScaleY="267354" custLinFactNeighborX="486" custLinFactNeighborY="40574">
        <dgm:presLayoutVars>
          <dgm:chMax val="0"/>
          <dgm:chPref val="0"/>
          <dgm:bulletEnabled val="1"/>
        </dgm:presLayoutVars>
      </dgm:prSet>
      <dgm:spPr/>
    </dgm:pt>
    <dgm:pt modelId="{CD6DB4BE-116A-4588-A7EA-EE5842D1FCFE}" type="pres">
      <dgm:prSet presAssocID="{08A4888F-12F9-4EE4-8F0D-77E52A0F4948}" presName="Accent1" presStyleLbl="parChTrans1D1" presStyleIdx="7" presStyleCnt="13" custLinFactNeighborY="8028"/>
      <dgm:spPr/>
    </dgm:pt>
    <dgm:pt modelId="{290F71A2-C466-4C7D-AC82-6D74F1E68BF6}" type="pres">
      <dgm:prSet presAssocID="{08A4888F-12F9-4EE4-8F0D-77E52A0F4948}" presName="Image" presStyleLbl="alignImgPlace1" presStyleIdx="7" presStyleCnt="13" custLinFactNeighborY="5349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42434A4-D312-45E6-B198-438F21215B7F}" type="pres">
      <dgm:prSet presAssocID="{406C9C8A-6445-4540-B145-8FDD05EC23EE}" presName="sibTrans" presStyleCnt="0"/>
      <dgm:spPr/>
    </dgm:pt>
    <dgm:pt modelId="{6301D19F-3EC2-4A45-9A8D-48B2EBE2BC08}" type="pres">
      <dgm:prSet presAssocID="{ED02015C-B969-4E96-B203-802B85A75713}" presName="composite" presStyleCnt="0"/>
      <dgm:spPr/>
    </dgm:pt>
    <dgm:pt modelId="{05255935-3375-4FD2-963C-D7670BD4147D}" type="pres">
      <dgm:prSet presAssocID="{ED02015C-B969-4E96-B203-802B85A75713}" presName="ParentText" presStyleLbl="revTx" presStyleIdx="8" presStyleCnt="13">
        <dgm:presLayoutVars>
          <dgm:chMax val="0"/>
          <dgm:chPref val="0"/>
          <dgm:bulletEnabled val="1"/>
        </dgm:presLayoutVars>
      </dgm:prSet>
      <dgm:spPr/>
    </dgm:pt>
    <dgm:pt modelId="{3C631110-F0AD-435D-9FB4-0C77C861452D}" type="pres">
      <dgm:prSet presAssocID="{ED02015C-B969-4E96-B203-802B85A75713}" presName="Accent1" presStyleLbl="parChTrans1D1" presStyleIdx="8" presStyleCnt="13"/>
      <dgm:spPr/>
    </dgm:pt>
    <dgm:pt modelId="{3B279400-CB2A-4257-8B43-845A5E2110B3}" type="pres">
      <dgm:prSet presAssocID="{ED02015C-B969-4E96-B203-802B85A75713}" presName="Image" presStyleLbl="alignImgPlace1" presStyleIdx="8" presStyleCnt="13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D1899E7-F196-4A2E-A6E3-7F112CF591B0}" type="pres">
      <dgm:prSet presAssocID="{B9D2E671-CDB7-4F02-84E4-03F5382E6CA9}" presName="sibTrans" presStyleCnt="0"/>
      <dgm:spPr/>
    </dgm:pt>
    <dgm:pt modelId="{B9078C07-4FD3-40CA-81A1-70927823D894}" type="pres">
      <dgm:prSet presAssocID="{077F8EDC-78B5-41DA-A52D-CA7766E893A7}" presName="composite" presStyleCnt="0"/>
      <dgm:spPr/>
    </dgm:pt>
    <dgm:pt modelId="{CF655176-D1E6-4931-BA75-9AAAB9EAB2E2}" type="pres">
      <dgm:prSet presAssocID="{077F8EDC-78B5-41DA-A52D-CA7766E893A7}" presName="ParentText" presStyleLbl="revTx" presStyleIdx="9" presStyleCnt="13">
        <dgm:presLayoutVars>
          <dgm:chMax val="0"/>
          <dgm:chPref val="0"/>
          <dgm:bulletEnabled val="1"/>
        </dgm:presLayoutVars>
      </dgm:prSet>
      <dgm:spPr/>
    </dgm:pt>
    <dgm:pt modelId="{925C08E3-4575-4D2A-B068-F1908AC6D0F9}" type="pres">
      <dgm:prSet presAssocID="{077F8EDC-78B5-41DA-A52D-CA7766E893A7}" presName="Accent1" presStyleLbl="parChTrans1D1" presStyleIdx="9" presStyleCnt="13"/>
      <dgm:spPr/>
    </dgm:pt>
    <dgm:pt modelId="{701C558E-EF87-43EC-BFB4-D6A1E9C24A47}" type="pres">
      <dgm:prSet presAssocID="{077F8EDC-78B5-41DA-A52D-CA7766E893A7}" presName="Image" presStyleLbl="alignImgPlace1" presStyleIdx="9" presStyleCnt="13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415FEA9-98B5-4974-83D0-E29FF37541D9}" type="pres">
      <dgm:prSet presAssocID="{2601E68C-72FC-4BEE-AD2B-05B03076AD33}" presName="sibTrans" presStyleCnt="0"/>
      <dgm:spPr/>
    </dgm:pt>
    <dgm:pt modelId="{FB5B8E61-37C0-4400-B8B2-17461889D137}" type="pres">
      <dgm:prSet presAssocID="{DD1904DD-DAE8-4361-8F1D-C1714C9F786B}" presName="composite" presStyleCnt="0"/>
      <dgm:spPr/>
    </dgm:pt>
    <dgm:pt modelId="{7EA3ABC4-CB9D-46EB-BC9F-A7CC09D4B1F9}" type="pres">
      <dgm:prSet presAssocID="{DD1904DD-DAE8-4361-8F1D-C1714C9F786B}" presName="ParentText" presStyleLbl="revTx" presStyleIdx="10" presStyleCnt="13" custLinFactX="-23321" custLinFactNeighborX="-100000">
        <dgm:presLayoutVars>
          <dgm:chMax val="0"/>
          <dgm:chPref val="0"/>
          <dgm:bulletEnabled val="1"/>
        </dgm:presLayoutVars>
      </dgm:prSet>
      <dgm:spPr/>
    </dgm:pt>
    <dgm:pt modelId="{90AD303B-5016-4DD6-A3B3-1D9E54527ED6}" type="pres">
      <dgm:prSet presAssocID="{DD1904DD-DAE8-4361-8F1D-C1714C9F786B}" presName="Accent1" presStyleLbl="parChTrans1D1" presStyleIdx="10" presStyleCnt="13" custLinFactX="-23108" custLinFactNeighborX="-100000"/>
      <dgm:spPr/>
    </dgm:pt>
    <dgm:pt modelId="{051B9BAD-24FC-43D9-B1FF-4FB8007CD578}" type="pres">
      <dgm:prSet presAssocID="{DD1904DD-DAE8-4361-8F1D-C1714C9F786B}" presName="Image" presStyleLbl="alignImgPlace1" presStyleIdx="10" presStyleCnt="13" custLinFactX="-23072" custLinFactNeighborX="-100000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2EBECB3-DBED-4084-AAF3-DD3769408AB0}" type="pres">
      <dgm:prSet presAssocID="{DC7B22A6-D622-4BBD-9451-C582BB4AE897}" presName="sibTrans" presStyleCnt="0"/>
      <dgm:spPr/>
    </dgm:pt>
    <dgm:pt modelId="{B77419D3-45BC-4B38-AD92-CF8A6C0949D0}" type="pres">
      <dgm:prSet presAssocID="{3207D7A9-F47D-44FD-84CD-BE6AE8E43E3E}" presName="composite" presStyleCnt="0"/>
      <dgm:spPr/>
    </dgm:pt>
    <dgm:pt modelId="{953C3FD1-1C7B-4512-BBC5-BA332FCB4693}" type="pres">
      <dgm:prSet presAssocID="{3207D7A9-F47D-44FD-84CD-BE6AE8E43E3E}" presName="ParentText" presStyleLbl="revTx" presStyleIdx="11" presStyleCnt="13" custLinFactX="-22999" custLinFactNeighborX="-100000">
        <dgm:presLayoutVars>
          <dgm:chMax val="0"/>
          <dgm:chPref val="0"/>
          <dgm:bulletEnabled val="1"/>
        </dgm:presLayoutVars>
      </dgm:prSet>
      <dgm:spPr/>
    </dgm:pt>
    <dgm:pt modelId="{B037A405-2591-4E5B-9B5F-F1DA87A98517}" type="pres">
      <dgm:prSet presAssocID="{3207D7A9-F47D-44FD-84CD-BE6AE8E43E3E}" presName="Accent1" presStyleLbl="parChTrans1D1" presStyleIdx="11" presStyleCnt="13" custLinFactX="-23108" custLinFactNeighborX="-100000"/>
      <dgm:spPr/>
    </dgm:pt>
    <dgm:pt modelId="{2C5023D8-7A6E-4A3F-88A7-74A401EBAEA5}" type="pres">
      <dgm:prSet presAssocID="{3207D7A9-F47D-44FD-84CD-BE6AE8E43E3E}" presName="Image" presStyleLbl="alignImgPlace1" presStyleIdx="11" presStyleCnt="13" custLinFactX="-23072" custLinFactNeighborX="-100000"/>
      <dgm:spPr>
        <a:blipFill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439F2C1-C3A0-4A95-81C1-DAADF546BC39}" type="pres">
      <dgm:prSet presAssocID="{B2022779-FE84-4BB0-BB5D-C1D2F6EC833E}" presName="sibTrans" presStyleCnt="0"/>
      <dgm:spPr/>
    </dgm:pt>
    <dgm:pt modelId="{B62B1996-E36E-4E9B-AD7E-6586B7F9BC51}" type="pres">
      <dgm:prSet presAssocID="{9CC2C4CB-F526-4BA0-8D93-91B65E7953FC}" presName="composite" presStyleCnt="0"/>
      <dgm:spPr/>
    </dgm:pt>
    <dgm:pt modelId="{35FF852E-58D2-4D46-ADE5-8149CFD110FE}" type="pres">
      <dgm:prSet presAssocID="{9CC2C4CB-F526-4BA0-8D93-91B65E7953FC}" presName="ParentText" presStyleLbl="revTx" presStyleIdx="12" presStyleCnt="13" custLinFactX="-22676" custLinFactNeighborX="-100000">
        <dgm:presLayoutVars>
          <dgm:chMax val="0"/>
          <dgm:chPref val="0"/>
          <dgm:bulletEnabled val="1"/>
        </dgm:presLayoutVars>
      </dgm:prSet>
      <dgm:spPr/>
    </dgm:pt>
    <dgm:pt modelId="{6DC713F3-98B0-4551-810D-2BCC589E95D7}" type="pres">
      <dgm:prSet presAssocID="{9CC2C4CB-F526-4BA0-8D93-91B65E7953FC}" presName="Accent1" presStyleLbl="parChTrans1D1" presStyleIdx="12" presStyleCnt="13" custLinFactX="-23108" custLinFactNeighborX="-100000"/>
      <dgm:spPr/>
    </dgm:pt>
    <dgm:pt modelId="{22E8D14F-AF33-477B-8502-F7012AB7F388}" type="pres">
      <dgm:prSet presAssocID="{9CC2C4CB-F526-4BA0-8D93-91B65E7953FC}" presName="Image" presStyleLbl="alignImgPlace1" presStyleIdx="12" presStyleCnt="13" custLinFactX="-23072" custLinFactNeighborX="-100000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8333F80A-A305-4318-9D57-DAB766605345}" srcId="{1AF2E49B-5327-4B00-968A-C0CB39EE54E2}" destId="{9CC2C4CB-F526-4BA0-8D93-91B65E7953FC}" srcOrd="12" destOrd="0" parTransId="{D38C79BF-65F7-4EB5-9A7B-159D9FCC0C9A}" sibTransId="{0BFDA55B-D070-4530-B77C-7112CC494AC2}"/>
    <dgm:cxn modelId="{09460E1D-E8B8-4BD5-8146-C4A73F148631}" srcId="{1AF2E49B-5327-4B00-968A-C0CB39EE54E2}" destId="{68C03C11-9ACC-47EF-A49E-5467D16642A1}" srcOrd="4" destOrd="0" parTransId="{CDEC10D4-D18D-4ACF-99D2-A4C42BAC68C8}" sibTransId="{32355A16-76F7-48CB-AA8F-57719A1578B1}"/>
    <dgm:cxn modelId="{7B36631D-D2B2-42A2-A3E4-AD1FE86E370F}" srcId="{1AF2E49B-5327-4B00-968A-C0CB39EE54E2}" destId="{F36F391A-FD08-4D74-90B7-73C9FF412CEF}" srcOrd="2" destOrd="0" parTransId="{EAD7FBBF-6714-45CC-A22F-1803C942C9BC}" sibTransId="{4637C5E1-2F24-4660-8805-85C32B551019}"/>
    <dgm:cxn modelId="{DEB6E124-C8CF-467A-AB2F-49E396D89C9A}" type="presOf" srcId="{1AF2E49B-5327-4B00-968A-C0CB39EE54E2}" destId="{C680C675-8EED-458B-A7B3-886AD0D03C9B}" srcOrd="0" destOrd="0" presId="urn:microsoft.com/office/officeart/2011/layout/Picture Frame"/>
    <dgm:cxn modelId="{E4E7A22A-AEEC-496E-8575-91C13E86CADB}" srcId="{1AF2E49B-5327-4B00-968A-C0CB39EE54E2}" destId="{08A4888F-12F9-4EE4-8F0D-77E52A0F4948}" srcOrd="7" destOrd="0" parTransId="{09865447-0B28-4E02-9075-4624D3BC38A0}" sibTransId="{406C9C8A-6445-4540-B145-8FDD05EC23EE}"/>
    <dgm:cxn modelId="{5E499830-9E49-4EB2-8165-21D42C69AAA4}" type="presOf" srcId="{827940AA-F296-48C1-94D2-403F5A3E79FD}" destId="{41409886-4343-4EB2-9D05-7FD435BCA009}" srcOrd="0" destOrd="1" presId="urn:microsoft.com/office/officeart/2011/layout/Picture Frame"/>
    <dgm:cxn modelId="{4025FB32-407A-48D3-9C3F-98A72A4ECF29}" type="presOf" srcId="{B6118FC6-F8E5-44AF-AE9A-63CE4728C81B}" destId="{3ED9DC8A-DBA0-4B65-9D8F-1B1CAFB42C20}" srcOrd="0" destOrd="0" presId="urn:microsoft.com/office/officeart/2011/layout/Picture Frame"/>
    <dgm:cxn modelId="{E9401B37-5476-4BB1-8B9B-5474A497CCDC}" srcId="{1AF2E49B-5327-4B00-968A-C0CB39EE54E2}" destId="{9CBF98F3-1277-4D7F-B8C4-928FE73A532F}" srcOrd="0" destOrd="0" parTransId="{4F66DEF3-8BCE-4A20-936A-8AD4C5704047}" sibTransId="{FC3E5205-F922-4686-A124-3119A7113043}"/>
    <dgm:cxn modelId="{F6CD6E3A-2F43-47A3-9C38-0C49FB688E45}" srcId="{1AF2E49B-5327-4B00-968A-C0CB39EE54E2}" destId="{ED02015C-B969-4E96-B203-802B85A75713}" srcOrd="8" destOrd="0" parTransId="{988F0C07-FBC6-49CA-9940-0BE71F766B0E}" sibTransId="{B9D2E671-CDB7-4F02-84E4-03F5382E6CA9}"/>
    <dgm:cxn modelId="{E6CC855B-A5D4-4860-B5CD-4D656D749CD5}" type="presOf" srcId="{DD1904DD-DAE8-4361-8F1D-C1714C9F786B}" destId="{7EA3ABC4-CB9D-46EB-BC9F-A7CC09D4B1F9}" srcOrd="0" destOrd="0" presId="urn:microsoft.com/office/officeart/2011/layout/Picture Frame"/>
    <dgm:cxn modelId="{DD4AF762-A785-41C5-B6B1-8E72E8903F12}" srcId="{08A4888F-12F9-4EE4-8F0D-77E52A0F4948}" destId="{827940AA-F296-48C1-94D2-403F5A3E79FD}" srcOrd="0" destOrd="0" parTransId="{D5F26AE9-068A-4257-8124-0DEA88FE4AD4}" sibTransId="{63A03AEC-ECA3-474A-AE79-3DE92923FC04}"/>
    <dgm:cxn modelId="{3F141247-8F3A-4DA1-9652-DB91EB684A54}" type="presOf" srcId="{3207D7A9-F47D-44FD-84CD-BE6AE8E43E3E}" destId="{953C3FD1-1C7B-4512-BBC5-BA332FCB4693}" srcOrd="0" destOrd="0" presId="urn:microsoft.com/office/officeart/2011/layout/Picture Frame"/>
    <dgm:cxn modelId="{459D5248-10D1-4B71-97E9-989B992414AD}" type="presOf" srcId="{077F8EDC-78B5-41DA-A52D-CA7766E893A7}" destId="{CF655176-D1E6-4931-BA75-9AAAB9EAB2E2}" srcOrd="0" destOrd="0" presId="urn:microsoft.com/office/officeart/2011/layout/Picture Frame"/>
    <dgm:cxn modelId="{30B69548-F4D1-4E92-B330-BC076F995967}" srcId="{1AF2E49B-5327-4B00-968A-C0CB39EE54E2}" destId="{871ED527-C552-4FCB-A99E-6680AA4A98D6}" srcOrd="5" destOrd="0" parTransId="{408618B3-8771-4B46-9F4C-C64ADA1D56FE}" sibTransId="{5305C63B-D2A2-40C4-BC0B-5EA157011D56}"/>
    <dgm:cxn modelId="{D04D024C-EC2E-4619-A08A-2CBECCC739C1}" srcId="{1AF2E49B-5327-4B00-968A-C0CB39EE54E2}" destId="{10FF55D1-9CEA-4485-81B4-861EBE0E9A0C}" srcOrd="3" destOrd="0" parTransId="{82AC8D31-BCD5-4B82-9A39-06BDA748CB44}" sibTransId="{D65409E7-B2D1-4F66-9BA1-452DFD72127A}"/>
    <dgm:cxn modelId="{155B486E-6F2C-48ED-B6B5-64E654E27809}" type="presOf" srcId="{13D86F68-AF39-4457-B5F2-3312C75E8969}" destId="{9C66AC9D-81D1-4095-8A94-EAF22D0D3F95}" srcOrd="0" destOrd="0" presId="urn:microsoft.com/office/officeart/2011/layout/Picture Frame"/>
    <dgm:cxn modelId="{C5718F54-72E2-4AB1-8E10-218CE929D0B0}" type="presOf" srcId="{9CBF98F3-1277-4D7F-B8C4-928FE73A532F}" destId="{87C4A700-489C-4C83-B462-469BC1943741}" srcOrd="0" destOrd="0" presId="urn:microsoft.com/office/officeart/2011/layout/Picture Frame"/>
    <dgm:cxn modelId="{981A6F55-44F2-4494-A42F-F3B9356C4ED5}" srcId="{1AF2E49B-5327-4B00-968A-C0CB39EE54E2}" destId="{3207D7A9-F47D-44FD-84CD-BE6AE8E43E3E}" srcOrd="11" destOrd="0" parTransId="{714CCBEC-297B-48EA-B0EF-CB11E77A01E9}" sibTransId="{B2022779-FE84-4BB0-BB5D-C1D2F6EC833E}"/>
    <dgm:cxn modelId="{26844C5A-8A64-4B58-B51C-37497B092224}" srcId="{1AF2E49B-5327-4B00-968A-C0CB39EE54E2}" destId="{DD1904DD-DAE8-4361-8F1D-C1714C9F786B}" srcOrd="10" destOrd="0" parTransId="{64BA11B9-7B8D-477F-A8E8-D2A7C68620DD}" sibTransId="{DC7B22A6-D622-4BBD-9451-C582BB4AE897}"/>
    <dgm:cxn modelId="{464E1B8B-4D34-425B-90FE-BC61602BC9AB}" type="presOf" srcId="{10FF55D1-9CEA-4485-81B4-861EBE0E9A0C}" destId="{16020D49-8CBD-43BE-8949-9E4D883A75EC}" srcOrd="0" destOrd="0" presId="urn:microsoft.com/office/officeart/2011/layout/Picture Frame"/>
    <dgm:cxn modelId="{95411D93-11AF-4D49-9259-676A2AA2DB95}" type="presOf" srcId="{9CC2C4CB-F526-4BA0-8D93-91B65E7953FC}" destId="{35FF852E-58D2-4D46-ADE5-8149CFD110FE}" srcOrd="0" destOrd="0" presId="urn:microsoft.com/office/officeart/2011/layout/Picture Frame"/>
    <dgm:cxn modelId="{82AA3097-6F24-48C3-BA87-5BAC0AA11261}" type="presOf" srcId="{871ED527-C552-4FCB-A99E-6680AA4A98D6}" destId="{1A6DA94C-DFDB-4867-AD54-32CB28F976D7}" srcOrd="0" destOrd="0" presId="urn:microsoft.com/office/officeart/2011/layout/Picture Frame"/>
    <dgm:cxn modelId="{EF4259CE-FC6D-4380-BCA8-23069F1F4977}" srcId="{1AF2E49B-5327-4B00-968A-C0CB39EE54E2}" destId="{13D86F68-AF39-4457-B5F2-3312C75E8969}" srcOrd="6" destOrd="0" parTransId="{9A3CF6E6-9F1A-4C70-8B0A-7ED3F8757FDE}" sibTransId="{C184616B-6393-4BFD-B3D0-BAE7A19BCCA2}"/>
    <dgm:cxn modelId="{7615A1DB-F0D2-44B4-893F-F2A8F2D41CA1}" srcId="{1AF2E49B-5327-4B00-968A-C0CB39EE54E2}" destId="{B6118FC6-F8E5-44AF-AE9A-63CE4728C81B}" srcOrd="1" destOrd="0" parTransId="{024531CE-A6FF-4149-B94E-C4487D8610D2}" sibTransId="{F3EA73BD-4A30-4A3F-BF4D-C6A6A402AE10}"/>
    <dgm:cxn modelId="{46C8D9DD-2525-4FDF-871C-15693CC6C18F}" type="presOf" srcId="{68C03C11-9ACC-47EF-A49E-5467D16642A1}" destId="{12CED4DA-8E3B-4E8D-9263-6BC4AA4E4760}" srcOrd="0" destOrd="0" presId="urn:microsoft.com/office/officeart/2011/layout/Picture Frame"/>
    <dgm:cxn modelId="{54FACBED-559A-47ED-BC2B-96813CB3FE05}" type="presOf" srcId="{08A4888F-12F9-4EE4-8F0D-77E52A0F4948}" destId="{41409886-4343-4EB2-9D05-7FD435BCA009}" srcOrd="0" destOrd="0" presId="urn:microsoft.com/office/officeart/2011/layout/Picture Frame"/>
    <dgm:cxn modelId="{50E04CEE-E987-4127-842C-67F097E71DB1}" type="presOf" srcId="{F36F391A-FD08-4D74-90B7-73C9FF412CEF}" destId="{B7A9EE57-F5DA-4233-A472-FDF237BC8E88}" srcOrd="0" destOrd="0" presId="urn:microsoft.com/office/officeart/2011/layout/Picture Frame"/>
    <dgm:cxn modelId="{9FABF2F3-2156-40E1-B698-65146E43E9A6}" srcId="{1AF2E49B-5327-4B00-968A-C0CB39EE54E2}" destId="{077F8EDC-78B5-41DA-A52D-CA7766E893A7}" srcOrd="9" destOrd="0" parTransId="{2EDD4B9E-3E8E-48B5-9BCB-F66CC154F53A}" sibTransId="{2601E68C-72FC-4BEE-AD2B-05B03076AD33}"/>
    <dgm:cxn modelId="{15E321F8-2DD1-4D45-93FF-49F775271C6B}" type="presOf" srcId="{ED02015C-B969-4E96-B203-802B85A75713}" destId="{05255935-3375-4FD2-963C-D7670BD4147D}" srcOrd="0" destOrd="0" presId="urn:microsoft.com/office/officeart/2011/layout/Picture Frame"/>
    <dgm:cxn modelId="{5D41C693-3C8A-45C3-8FD1-1B8650AD6E58}" type="presParOf" srcId="{C680C675-8EED-458B-A7B3-886AD0D03C9B}" destId="{B5885448-48B4-41FB-811A-9A92EA6E5921}" srcOrd="0" destOrd="0" presId="urn:microsoft.com/office/officeart/2011/layout/Picture Frame"/>
    <dgm:cxn modelId="{8D1A627C-74E3-4F00-AEC3-B226FEAF0274}" type="presParOf" srcId="{B5885448-48B4-41FB-811A-9A92EA6E5921}" destId="{87C4A700-489C-4C83-B462-469BC1943741}" srcOrd="0" destOrd="0" presId="urn:microsoft.com/office/officeart/2011/layout/Picture Frame"/>
    <dgm:cxn modelId="{D0C40C84-322D-4FE1-ABC2-0E0D219D0E11}" type="presParOf" srcId="{B5885448-48B4-41FB-811A-9A92EA6E5921}" destId="{F970CEA9-626D-4A3B-9371-C7942DCC6999}" srcOrd="1" destOrd="0" presId="urn:microsoft.com/office/officeart/2011/layout/Picture Frame"/>
    <dgm:cxn modelId="{6C8DDC39-714B-4AC0-8DA5-A1338239CD53}" type="presParOf" srcId="{B5885448-48B4-41FB-811A-9A92EA6E5921}" destId="{05A334F8-6012-48E9-9D6B-F13F1C3336DF}" srcOrd="2" destOrd="0" presId="urn:microsoft.com/office/officeart/2011/layout/Picture Frame"/>
    <dgm:cxn modelId="{8725B60C-C53F-453D-B299-FB8C987B22DF}" type="presParOf" srcId="{C680C675-8EED-458B-A7B3-886AD0D03C9B}" destId="{2C248A7C-6F17-4F57-8E08-90DF88781FD5}" srcOrd="1" destOrd="0" presId="urn:microsoft.com/office/officeart/2011/layout/Picture Frame"/>
    <dgm:cxn modelId="{479A8F33-8AC9-436C-8A69-C6AA3A6D499F}" type="presParOf" srcId="{C680C675-8EED-458B-A7B3-886AD0D03C9B}" destId="{29D20257-A056-49A9-A93D-5BBBD1B9C12F}" srcOrd="2" destOrd="0" presId="urn:microsoft.com/office/officeart/2011/layout/Picture Frame"/>
    <dgm:cxn modelId="{16793F3B-F9A7-4614-B4F0-6B3E0A0279CF}" type="presParOf" srcId="{29D20257-A056-49A9-A93D-5BBBD1B9C12F}" destId="{3ED9DC8A-DBA0-4B65-9D8F-1B1CAFB42C20}" srcOrd="0" destOrd="0" presId="urn:microsoft.com/office/officeart/2011/layout/Picture Frame"/>
    <dgm:cxn modelId="{9376D1E0-8B46-4E3B-A782-0F0CD6E0802D}" type="presParOf" srcId="{29D20257-A056-49A9-A93D-5BBBD1B9C12F}" destId="{8CD7894A-48FB-4564-A235-C596BBBCF47E}" srcOrd="1" destOrd="0" presId="urn:microsoft.com/office/officeart/2011/layout/Picture Frame"/>
    <dgm:cxn modelId="{41E787FB-C0AA-4CF0-B469-D3773D3EFCCF}" type="presParOf" srcId="{29D20257-A056-49A9-A93D-5BBBD1B9C12F}" destId="{510591AC-0CBA-4CC6-8275-52EE2D944CBA}" srcOrd="2" destOrd="0" presId="urn:microsoft.com/office/officeart/2011/layout/Picture Frame"/>
    <dgm:cxn modelId="{A8726EDD-CBF9-4E04-95F7-E0F64972D16C}" type="presParOf" srcId="{C680C675-8EED-458B-A7B3-886AD0D03C9B}" destId="{0CAC4BB5-12DC-4A07-AB27-1F1EC9CD848C}" srcOrd="3" destOrd="0" presId="urn:microsoft.com/office/officeart/2011/layout/Picture Frame"/>
    <dgm:cxn modelId="{B4BB7ADB-BFD5-4C9E-8ACE-E97EE69C4625}" type="presParOf" srcId="{C680C675-8EED-458B-A7B3-886AD0D03C9B}" destId="{00CD24A1-A033-407A-8093-71296F0336E5}" srcOrd="4" destOrd="0" presId="urn:microsoft.com/office/officeart/2011/layout/Picture Frame"/>
    <dgm:cxn modelId="{7C690776-FA23-45FB-8D76-27ED4FEBF353}" type="presParOf" srcId="{00CD24A1-A033-407A-8093-71296F0336E5}" destId="{B7A9EE57-F5DA-4233-A472-FDF237BC8E88}" srcOrd="0" destOrd="0" presId="urn:microsoft.com/office/officeart/2011/layout/Picture Frame"/>
    <dgm:cxn modelId="{B1021977-F2FC-4193-B642-DBD9249BB7BE}" type="presParOf" srcId="{00CD24A1-A033-407A-8093-71296F0336E5}" destId="{977129B8-D62D-496F-A3BF-D78E8E8957D7}" srcOrd="1" destOrd="0" presId="urn:microsoft.com/office/officeart/2011/layout/Picture Frame"/>
    <dgm:cxn modelId="{8E76E530-E1CF-49BA-B0D3-EBA8A27793D5}" type="presParOf" srcId="{00CD24A1-A033-407A-8093-71296F0336E5}" destId="{ED03DD02-008F-4495-A7E5-9D969D2385C8}" srcOrd="2" destOrd="0" presId="urn:microsoft.com/office/officeart/2011/layout/Picture Frame"/>
    <dgm:cxn modelId="{014EDF23-958B-48A3-A44A-0256F81AD4A0}" type="presParOf" srcId="{C680C675-8EED-458B-A7B3-886AD0D03C9B}" destId="{7DF32A1B-DEF9-4C46-8DFC-6BB66E3CD746}" srcOrd="5" destOrd="0" presId="urn:microsoft.com/office/officeart/2011/layout/Picture Frame"/>
    <dgm:cxn modelId="{2031EC51-6EED-4890-8C87-2FFA8BCD28F7}" type="presParOf" srcId="{C680C675-8EED-458B-A7B3-886AD0D03C9B}" destId="{7C3B06A9-CEAA-498D-B9DD-8CB8247B99B6}" srcOrd="6" destOrd="0" presId="urn:microsoft.com/office/officeart/2011/layout/Picture Frame"/>
    <dgm:cxn modelId="{36034DFB-8966-41D3-84A2-7BA373207075}" type="presParOf" srcId="{7C3B06A9-CEAA-498D-B9DD-8CB8247B99B6}" destId="{16020D49-8CBD-43BE-8949-9E4D883A75EC}" srcOrd="0" destOrd="0" presId="urn:microsoft.com/office/officeart/2011/layout/Picture Frame"/>
    <dgm:cxn modelId="{54BC83E3-E70D-4964-AB7C-A8EA7A9496A7}" type="presParOf" srcId="{7C3B06A9-CEAA-498D-B9DD-8CB8247B99B6}" destId="{F16C4ACE-BD22-4ACC-833D-544A19D85E83}" srcOrd="1" destOrd="0" presId="urn:microsoft.com/office/officeart/2011/layout/Picture Frame"/>
    <dgm:cxn modelId="{4FDFDE9A-F9F0-4911-BC5F-602D8FD9E729}" type="presParOf" srcId="{7C3B06A9-CEAA-498D-B9DD-8CB8247B99B6}" destId="{48643776-43BF-4619-93BD-C650E79B53D1}" srcOrd="2" destOrd="0" presId="urn:microsoft.com/office/officeart/2011/layout/Picture Frame"/>
    <dgm:cxn modelId="{C2BB3174-67BF-420A-960F-71692545E74C}" type="presParOf" srcId="{C680C675-8EED-458B-A7B3-886AD0D03C9B}" destId="{8780BBB5-98F8-4A51-BD33-D30446C8D02D}" srcOrd="7" destOrd="0" presId="urn:microsoft.com/office/officeart/2011/layout/Picture Frame"/>
    <dgm:cxn modelId="{3608A4ED-CF00-451B-8BA1-318E6F24274B}" type="presParOf" srcId="{C680C675-8EED-458B-A7B3-886AD0D03C9B}" destId="{776449F5-FD4A-4753-BB2B-397D62EAA30C}" srcOrd="8" destOrd="0" presId="urn:microsoft.com/office/officeart/2011/layout/Picture Frame"/>
    <dgm:cxn modelId="{C2E8F7BA-973C-4045-BE2B-D2CD7BFF6CBD}" type="presParOf" srcId="{776449F5-FD4A-4753-BB2B-397D62EAA30C}" destId="{12CED4DA-8E3B-4E8D-9263-6BC4AA4E4760}" srcOrd="0" destOrd="0" presId="urn:microsoft.com/office/officeart/2011/layout/Picture Frame"/>
    <dgm:cxn modelId="{9ED49960-A3BD-4789-B6C6-3761F6A6DFE1}" type="presParOf" srcId="{776449F5-FD4A-4753-BB2B-397D62EAA30C}" destId="{B7342969-92DD-4F74-87B3-03E3959F79C3}" srcOrd="1" destOrd="0" presId="urn:microsoft.com/office/officeart/2011/layout/Picture Frame"/>
    <dgm:cxn modelId="{FD67CC43-72EE-4FA6-8656-18325AFCF29D}" type="presParOf" srcId="{776449F5-FD4A-4753-BB2B-397D62EAA30C}" destId="{FE976EB2-EDBA-419E-AF70-41E7747C2D84}" srcOrd="2" destOrd="0" presId="urn:microsoft.com/office/officeart/2011/layout/Picture Frame"/>
    <dgm:cxn modelId="{B4C7C70A-3BBC-4792-9BCA-ED5007B94556}" type="presParOf" srcId="{C680C675-8EED-458B-A7B3-886AD0D03C9B}" destId="{5842BDA1-236E-46A3-AB7C-D2BE780EEB91}" srcOrd="9" destOrd="0" presId="urn:microsoft.com/office/officeart/2011/layout/Picture Frame"/>
    <dgm:cxn modelId="{3A634E25-65F4-4ADF-87D3-9CEE53FE7F19}" type="presParOf" srcId="{C680C675-8EED-458B-A7B3-886AD0D03C9B}" destId="{6E9E0563-485D-4733-A785-13429D64A826}" srcOrd="10" destOrd="0" presId="urn:microsoft.com/office/officeart/2011/layout/Picture Frame"/>
    <dgm:cxn modelId="{C7E11BF1-BC2F-46CC-A95C-79BF05496EEE}" type="presParOf" srcId="{6E9E0563-485D-4733-A785-13429D64A826}" destId="{1A6DA94C-DFDB-4867-AD54-32CB28F976D7}" srcOrd="0" destOrd="0" presId="urn:microsoft.com/office/officeart/2011/layout/Picture Frame"/>
    <dgm:cxn modelId="{B3562C60-7FE8-4055-99BA-87FACB982FB5}" type="presParOf" srcId="{6E9E0563-485D-4733-A785-13429D64A826}" destId="{32E16951-0C62-45E6-8B76-469F557B5015}" srcOrd="1" destOrd="0" presId="urn:microsoft.com/office/officeart/2011/layout/Picture Frame"/>
    <dgm:cxn modelId="{32F543D7-0CA5-4282-86D2-455D6B1BA3F8}" type="presParOf" srcId="{6E9E0563-485D-4733-A785-13429D64A826}" destId="{588E9413-E6A4-4DD5-B472-CCF837A98635}" srcOrd="2" destOrd="0" presId="urn:microsoft.com/office/officeart/2011/layout/Picture Frame"/>
    <dgm:cxn modelId="{1A08A460-7E82-494E-A0D1-2AD9A12BF8BA}" type="presParOf" srcId="{C680C675-8EED-458B-A7B3-886AD0D03C9B}" destId="{ED87A007-BAEC-4337-B993-9EA2D2565D44}" srcOrd="11" destOrd="0" presId="urn:microsoft.com/office/officeart/2011/layout/Picture Frame"/>
    <dgm:cxn modelId="{58610394-8B74-44F5-9632-BE0AFE853CC6}" type="presParOf" srcId="{C680C675-8EED-458B-A7B3-886AD0D03C9B}" destId="{7BBAD8EF-3BFC-4689-8A5A-E2740D7DB8AD}" srcOrd="12" destOrd="0" presId="urn:microsoft.com/office/officeart/2011/layout/Picture Frame"/>
    <dgm:cxn modelId="{A1C909B0-A4D4-4696-9209-CC79E4DF1C10}" type="presParOf" srcId="{7BBAD8EF-3BFC-4689-8A5A-E2740D7DB8AD}" destId="{9C66AC9D-81D1-4095-8A94-EAF22D0D3F95}" srcOrd="0" destOrd="0" presId="urn:microsoft.com/office/officeart/2011/layout/Picture Frame"/>
    <dgm:cxn modelId="{8B7175AE-5028-4C7F-B6EE-521FF526BDB6}" type="presParOf" srcId="{7BBAD8EF-3BFC-4689-8A5A-E2740D7DB8AD}" destId="{1F0F7498-ABD4-4C47-9FC3-89E815B6BACD}" srcOrd="1" destOrd="0" presId="urn:microsoft.com/office/officeart/2011/layout/Picture Frame"/>
    <dgm:cxn modelId="{792FC5DD-EFA1-446B-9403-BF76FBB18B0D}" type="presParOf" srcId="{7BBAD8EF-3BFC-4689-8A5A-E2740D7DB8AD}" destId="{5ED786D0-DEF0-4FEF-8312-2AB7137D9724}" srcOrd="2" destOrd="0" presId="urn:microsoft.com/office/officeart/2011/layout/Picture Frame"/>
    <dgm:cxn modelId="{81AE1D37-B7D4-4102-A73D-D6FE1C3A907E}" type="presParOf" srcId="{C680C675-8EED-458B-A7B3-886AD0D03C9B}" destId="{0D3F403E-5EA4-4218-A00F-AC263D650CA1}" srcOrd="13" destOrd="0" presId="urn:microsoft.com/office/officeart/2011/layout/Picture Frame"/>
    <dgm:cxn modelId="{7ABC34D3-75BF-45C9-9C0C-438F0D2DCAA8}" type="presParOf" srcId="{C680C675-8EED-458B-A7B3-886AD0D03C9B}" destId="{A183A762-86B3-4969-A3EC-8F805FBA379F}" srcOrd="14" destOrd="0" presId="urn:microsoft.com/office/officeart/2011/layout/Picture Frame"/>
    <dgm:cxn modelId="{7AF9879C-2B93-4C7A-9DC0-AAA18E2CE383}" type="presParOf" srcId="{A183A762-86B3-4969-A3EC-8F805FBA379F}" destId="{41409886-4343-4EB2-9D05-7FD435BCA009}" srcOrd="0" destOrd="0" presId="urn:microsoft.com/office/officeart/2011/layout/Picture Frame"/>
    <dgm:cxn modelId="{E79D786D-B028-4E22-8638-55B8A2AE4EF7}" type="presParOf" srcId="{A183A762-86B3-4969-A3EC-8F805FBA379F}" destId="{CD6DB4BE-116A-4588-A7EA-EE5842D1FCFE}" srcOrd="1" destOrd="0" presId="urn:microsoft.com/office/officeart/2011/layout/Picture Frame"/>
    <dgm:cxn modelId="{9BE48232-7CB1-46B4-B5C7-E0D5064F7D21}" type="presParOf" srcId="{A183A762-86B3-4969-A3EC-8F805FBA379F}" destId="{290F71A2-C466-4C7D-AC82-6D74F1E68BF6}" srcOrd="2" destOrd="0" presId="urn:microsoft.com/office/officeart/2011/layout/Picture Frame"/>
    <dgm:cxn modelId="{D30BD910-F5AB-4D5B-93B5-341DB62A3E99}" type="presParOf" srcId="{C680C675-8EED-458B-A7B3-886AD0D03C9B}" destId="{C42434A4-D312-45E6-B198-438F21215B7F}" srcOrd="15" destOrd="0" presId="urn:microsoft.com/office/officeart/2011/layout/Picture Frame"/>
    <dgm:cxn modelId="{0AEBBCBA-5934-47BB-8438-21210A39BE8C}" type="presParOf" srcId="{C680C675-8EED-458B-A7B3-886AD0D03C9B}" destId="{6301D19F-3EC2-4A45-9A8D-48B2EBE2BC08}" srcOrd="16" destOrd="0" presId="urn:microsoft.com/office/officeart/2011/layout/Picture Frame"/>
    <dgm:cxn modelId="{B6C719DB-D7C3-4892-9B31-A188072B1184}" type="presParOf" srcId="{6301D19F-3EC2-4A45-9A8D-48B2EBE2BC08}" destId="{05255935-3375-4FD2-963C-D7670BD4147D}" srcOrd="0" destOrd="0" presId="urn:microsoft.com/office/officeart/2011/layout/Picture Frame"/>
    <dgm:cxn modelId="{A96A019A-4238-4B3C-A3F5-2102EB80898C}" type="presParOf" srcId="{6301D19F-3EC2-4A45-9A8D-48B2EBE2BC08}" destId="{3C631110-F0AD-435D-9FB4-0C77C861452D}" srcOrd="1" destOrd="0" presId="urn:microsoft.com/office/officeart/2011/layout/Picture Frame"/>
    <dgm:cxn modelId="{4E0B25EE-CA1D-4694-90C6-76AB6DD0EEE5}" type="presParOf" srcId="{6301D19F-3EC2-4A45-9A8D-48B2EBE2BC08}" destId="{3B279400-CB2A-4257-8B43-845A5E2110B3}" srcOrd="2" destOrd="0" presId="urn:microsoft.com/office/officeart/2011/layout/Picture Frame"/>
    <dgm:cxn modelId="{8AA1607C-9B35-4383-B81D-0EA4FD7CE8A8}" type="presParOf" srcId="{C680C675-8EED-458B-A7B3-886AD0D03C9B}" destId="{FD1899E7-F196-4A2E-A6E3-7F112CF591B0}" srcOrd="17" destOrd="0" presId="urn:microsoft.com/office/officeart/2011/layout/Picture Frame"/>
    <dgm:cxn modelId="{551671C3-BDD1-452C-BCC6-E22A21EFDBEB}" type="presParOf" srcId="{C680C675-8EED-458B-A7B3-886AD0D03C9B}" destId="{B9078C07-4FD3-40CA-81A1-70927823D894}" srcOrd="18" destOrd="0" presId="urn:microsoft.com/office/officeart/2011/layout/Picture Frame"/>
    <dgm:cxn modelId="{657CFB32-36EF-4175-9D12-DAE2465FEC51}" type="presParOf" srcId="{B9078C07-4FD3-40CA-81A1-70927823D894}" destId="{CF655176-D1E6-4931-BA75-9AAAB9EAB2E2}" srcOrd="0" destOrd="0" presId="urn:microsoft.com/office/officeart/2011/layout/Picture Frame"/>
    <dgm:cxn modelId="{F8E51E64-A05A-485C-BE2E-33E16E802DCB}" type="presParOf" srcId="{B9078C07-4FD3-40CA-81A1-70927823D894}" destId="{925C08E3-4575-4D2A-B068-F1908AC6D0F9}" srcOrd="1" destOrd="0" presId="urn:microsoft.com/office/officeart/2011/layout/Picture Frame"/>
    <dgm:cxn modelId="{22AE1980-C8AD-4EAD-A28E-F71C254E9AC7}" type="presParOf" srcId="{B9078C07-4FD3-40CA-81A1-70927823D894}" destId="{701C558E-EF87-43EC-BFB4-D6A1E9C24A47}" srcOrd="2" destOrd="0" presId="urn:microsoft.com/office/officeart/2011/layout/Picture Frame"/>
    <dgm:cxn modelId="{7E5475A7-EC04-4A1F-807A-906839B7D3BF}" type="presParOf" srcId="{C680C675-8EED-458B-A7B3-886AD0D03C9B}" destId="{E415FEA9-98B5-4974-83D0-E29FF37541D9}" srcOrd="19" destOrd="0" presId="urn:microsoft.com/office/officeart/2011/layout/Picture Frame"/>
    <dgm:cxn modelId="{A4C0D6CB-42D6-4B31-864B-3E3C249143D6}" type="presParOf" srcId="{C680C675-8EED-458B-A7B3-886AD0D03C9B}" destId="{FB5B8E61-37C0-4400-B8B2-17461889D137}" srcOrd="20" destOrd="0" presId="urn:microsoft.com/office/officeart/2011/layout/Picture Frame"/>
    <dgm:cxn modelId="{9AB8BC38-414E-4E29-81B1-9E33F1573CBE}" type="presParOf" srcId="{FB5B8E61-37C0-4400-B8B2-17461889D137}" destId="{7EA3ABC4-CB9D-46EB-BC9F-A7CC09D4B1F9}" srcOrd="0" destOrd="0" presId="urn:microsoft.com/office/officeart/2011/layout/Picture Frame"/>
    <dgm:cxn modelId="{178A4FC8-0A2E-4677-ACAD-31D703CEEBDF}" type="presParOf" srcId="{FB5B8E61-37C0-4400-B8B2-17461889D137}" destId="{90AD303B-5016-4DD6-A3B3-1D9E54527ED6}" srcOrd="1" destOrd="0" presId="urn:microsoft.com/office/officeart/2011/layout/Picture Frame"/>
    <dgm:cxn modelId="{63F992C9-DF38-4EC7-B951-4A970A745E5A}" type="presParOf" srcId="{FB5B8E61-37C0-4400-B8B2-17461889D137}" destId="{051B9BAD-24FC-43D9-B1FF-4FB8007CD578}" srcOrd="2" destOrd="0" presId="urn:microsoft.com/office/officeart/2011/layout/Picture Frame"/>
    <dgm:cxn modelId="{C818B978-B4EB-4420-B217-F2ED90D07A08}" type="presParOf" srcId="{C680C675-8EED-458B-A7B3-886AD0D03C9B}" destId="{22EBECB3-DBED-4084-AAF3-DD3769408AB0}" srcOrd="21" destOrd="0" presId="urn:microsoft.com/office/officeart/2011/layout/Picture Frame"/>
    <dgm:cxn modelId="{19D5EE39-81D7-4692-8FE9-AA37E8207082}" type="presParOf" srcId="{C680C675-8EED-458B-A7B3-886AD0D03C9B}" destId="{B77419D3-45BC-4B38-AD92-CF8A6C0949D0}" srcOrd="22" destOrd="0" presId="urn:microsoft.com/office/officeart/2011/layout/Picture Frame"/>
    <dgm:cxn modelId="{16034664-0E99-496A-9C25-94BDDA3A14DA}" type="presParOf" srcId="{B77419D3-45BC-4B38-AD92-CF8A6C0949D0}" destId="{953C3FD1-1C7B-4512-BBC5-BA332FCB4693}" srcOrd="0" destOrd="0" presId="urn:microsoft.com/office/officeart/2011/layout/Picture Frame"/>
    <dgm:cxn modelId="{D3A142CA-EB29-4CD4-A00A-3B203CB9A73F}" type="presParOf" srcId="{B77419D3-45BC-4B38-AD92-CF8A6C0949D0}" destId="{B037A405-2591-4E5B-9B5F-F1DA87A98517}" srcOrd="1" destOrd="0" presId="urn:microsoft.com/office/officeart/2011/layout/Picture Frame"/>
    <dgm:cxn modelId="{A5A8D4D0-99C3-422E-A998-80BA49DF83D9}" type="presParOf" srcId="{B77419D3-45BC-4B38-AD92-CF8A6C0949D0}" destId="{2C5023D8-7A6E-4A3F-88A7-74A401EBAEA5}" srcOrd="2" destOrd="0" presId="urn:microsoft.com/office/officeart/2011/layout/Picture Frame"/>
    <dgm:cxn modelId="{31653E1C-0D56-4666-984B-FAF2470B91B6}" type="presParOf" srcId="{C680C675-8EED-458B-A7B3-886AD0D03C9B}" destId="{7439F2C1-C3A0-4A95-81C1-DAADF546BC39}" srcOrd="23" destOrd="0" presId="urn:microsoft.com/office/officeart/2011/layout/Picture Frame"/>
    <dgm:cxn modelId="{3779826D-FE73-40A0-AE96-AC92CDF3A817}" type="presParOf" srcId="{C680C675-8EED-458B-A7B3-886AD0D03C9B}" destId="{B62B1996-E36E-4E9B-AD7E-6586B7F9BC51}" srcOrd="24" destOrd="0" presId="urn:microsoft.com/office/officeart/2011/layout/Picture Frame"/>
    <dgm:cxn modelId="{15D703D6-76CB-4880-914B-EE0A10E9C011}" type="presParOf" srcId="{B62B1996-E36E-4E9B-AD7E-6586B7F9BC51}" destId="{35FF852E-58D2-4D46-ADE5-8149CFD110FE}" srcOrd="0" destOrd="0" presId="urn:microsoft.com/office/officeart/2011/layout/Picture Frame"/>
    <dgm:cxn modelId="{6A568F4D-E6C5-4B71-BEDF-3F5875640B8E}" type="presParOf" srcId="{B62B1996-E36E-4E9B-AD7E-6586B7F9BC51}" destId="{6DC713F3-98B0-4551-810D-2BCC589E95D7}" srcOrd="1" destOrd="0" presId="urn:microsoft.com/office/officeart/2011/layout/Picture Frame"/>
    <dgm:cxn modelId="{A6E45C95-0DF9-4370-8C0E-DDC8AEC52835}" type="presParOf" srcId="{B62B1996-E36E-4E9B-AD7E-6586B7F9BC51}" destId="{22E8D14F-AF33-477B-8502-F7012AB7F388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43776-43BF-4619-93BD-C650E79B53D1}">
      <dsp:nvSpPr>
        <dsp:cNvPr id="0" name=""/>
        <dsp:cNvSpPr/>
      </dsp:nvSpPr>
      <dsp:spPr>
        <a:xfrm>
          <a:off x="6987180" y="364329"/>
          <a:ext cx="1855045" cy="114510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03DD02-008F-4495-A7E5-9D969D2385C8}">
      <dsp:nvSpPr>
        <dsp:cNvPr id="0" name=""/>
        <dsp:cNvSpPr/>
      </dsp:nvSpPr>
      <dsp:spPr>
        <a:xfrm>
          <a:off x="4707148" y="364329"/>
          <a:ext cx="1855045" cy="114510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0591AC-0CBA-4CC6-8275-52EE2D944CBA}">
      <dsp:nvSpPr>
        <dsp:cNvPr id="0" name=""/>
        <dsp:cNvSpPr/>
      </dsp:nvSpPr>
      <dsp:spPr>
        <a:xfrm>
          <a:off x="2427115" y="364329"/>
          <a:ext cx="1855045" cy="114510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976EB2-EDBA-419E-AF70-41E7747C2D84}">
      <dsp:nvSpPr>
        <dsp:cNvPr id="0" name=""/>
        <dsp:cNvSpPr/>
      </dsp:nvSpPr>
      <dsp:spPr>
        <a:xfrm>
          <a:off x="9267213" y="364329"/>
          <a:ext cx="1855045" cy="1145109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A334F8-6012-48E9-9D6B-F13F1C3336DF}">
      <dsp:nvSpPr>
        <dsp:cNvPr id="0" name=""/>
        <dsp:cNvSpPr/>
      </dsp:nvSpPr>
      <dsp:spPr>
        <a:xfrm>
          <a:off x="147082" y="364329"/>
          <a:ext cx="1855045" cy="114510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C4A700-489C-4C83-B462-469BC1943741}">
      <dsp:nvSpPr>
        <dsp:cNvPr id="0" name=""/>
        <dsp:cNvSpPr/>
      </dsp:nvSpPr>
      <dsp:spPr>
        <a:xfrm>
          <a:off x="2941" y="1502742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effectLst/>
              <a:latin typeface="+mn-lt"/>
              <a:ea typeface="Cambria" panose="02040503050406030204" pitchFamily="18" charset="0"/>
            </a:rPr>
            <a:t>Waste Water Treatment Plant </a:t>
          </a:r>
          <a:endParaRPr lang="en-ID" sz="1100" b="1" i="1" kern="1200" dirty="0">
            <a:effectLst/>
            <a:latin typeface="+mn-lt"/>
            <a:ea typeface="Cambria" panose="02040503050406030204" pitchFamily="18" charset="0"/>
          </a:endParaRPr>
        </a:p>
      </dsp:txBody>
      <dsp:txXfrm>
        <a:off x="2941" y="1502742"/>
        <a:ext cx="1851246" cy="195940"/>
      </dsp:txXfrm>
    </dsp:sp>
    <dsp:sp modelId="{588E9413-E6A4-4DD5-B472-CCF837A98635}">
      <dsp:nvSpPr>
        <dsp:cNvPr id="0" name=""/>
        <dsp:cNvSpPr/>
      </dsp:nvSpPr>
      <dsp:spPr>
        <a:xfrm>
          <a:off x="147082" y="1983058"/>
          <a:ext cx="1855045" cy="1145109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70CEA9-626D-4A3B-9371-C7942DCC6999}">
      <dsp:nvSpPr>
        <dsp:cNvPr id="0" name=""/>
        <dsp:cNvSpPr/>
      </dsp:nvSpPr>
      <dsp:spPr>
        <a:xfrm>
          <a:off x="2941" y="512189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9DC8A-DBA0-4B65-9D8F-1B1CAFB42C20}">
      <dsp:nvSpPr>
        <dsp:cNvPr id="0" name=""/>
        <dsp:cNvSpPr/>
      </dsp:nvSpPr>
      <dsp:spPr>
        <a:xfrm>
          <a:off x="2282974" y="1502742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>
              <a:effectLst/>
            </a:rPr>
            <a:t>Water Treatment Plant</a:t>
          </a:r>
          <a:endParaRPr lang="en-ID" sz="1300" b="1" i="1" kern="1200" dirty="0">
            <a:effectLst/>
          </a:endParaRPr>
        </a:p>
      </dsp:txBody>
      <dsp:txXfrm>
        <a:off x="2282974" y="1502742"/>
        <a:ext cx="1851246" cy="195940"/>
      </dsp:txXfrm>
    </dsp:sp>
    <dsp:sp modelId="{5ED786D0-DEF0-4FEF-8312-2AB7137D9724}">
      <dsp:nvSpPr>
        <dsp:cNvPr id="0" name=""/>
        <dsp:cNvSpPr/>
      </dsp:nvSpPr>
      <dsp:spPr>
        <a:xfrm>
          <a:off x="2427115" y="1983058"/>
          <a:ext cx="1855045" cy="1145109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D7894A-48FB-4564-A235-C596BBBCF47E}">
      <dsp:nvSpPr>
        <dsp:cNvPr id="0" name=""/>
        <dsp:cNvSpPr/>
      </dsp:nvSpPr>
      <dsp:spPr>
        <a:xfrm>
          <a:off x="2282974" y="512189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9EE57-F5DA-4233-A472-FDF237BC8E88}">
      <dsp:nvSpPr>
        <dsp:cNvPr id="0" name=""/>
        <dsp:cNvSpPr/>
      </dsp:nvSpPr>
      <dsp:spPr>
        <a:xfrm>
          <a:off x="4563006" y="1502742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effectLst/>
            </a:rPr>
            <a:t>Bangunan</a:t>
          </a:r>
          <a:r>
            <a:rPr lang="en-US" sz="1200" b="1" kern="1200" dirty="0">
              <a:effectLst/>
            </a:rPr>
            <a:t> </a:t>
          </a:r>
          <a:r>
            <a:rPr lang="en-US" sz="1200" b="1" kern="1200" dirty="0" err="1">
              <a:effectLst/>
            </a:rPr>
            <a:t>Pabrik</a:t>
          </a:r>
          <a:r>
            <a:rPr lang="en-US" sz="1200" b="1" kern="1200" dirty="0">
              <a:effectLst/>
            </a:rPr>
            <a:t> </a:t>
          </a:r>
          <a:r>
            <a:rPr lang="en-US" sz="1200" b="1" kern="1200" dirty="0" err="1">
              <a:effectLst/>
            </a:rPr>
            <a:t>Siap</a:t>
          </a:r>
          <a:r>
            <a:rPr lang="en-US" sz="1200" b="1" kern="1200" dirty="0">
              <a:effectLst/>
            </a:rPr>
            <a:t> </a:t>
          </a:r>
          <a:r>
            <a:rPr lang="en-US" sz="1200" b="1" kern="1200" dirty="0" err="1">
              <a:effectLst/>
            </a:rPr>
            <a:t>Pakai</a:t>
          </a:r>
          <a:endParaRPr lang="en-ID" sz="1200" b="1" kern="1200" dirty="0">
            <a:effectLst/>
          </a:endParaRPr>
        </a:p>
      </dsp:txBody>
      <dsp:txXfrm>
        <a:off x="4563006" y="1502742"/>
        <a:ext cx="1851246" cy="195940"/>
      </dsp:txXfrm>
    </dsp:sp>
    <dsp:sp modelId="{290F71A2-C466-4C7D-AC82-6D74F1E68BF6}">
      <dsp:nvSpPr>
        <dsp:cNvPr id="0" name=""/>
        <dsp:cNvSpPr/>
      </dsp:nvSpPr>
      <dsp:spPr>
        <a:xfrm>
          <a:off x="4707148" y="1964808"/>
          <a:ext cx="1855045" cy="1145109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7129B8-D62D-496F-A3BF-D78E8E8957D7}">
      <dsp:nvSpPr>
        <dsp:cNvPr id="0" name=""/>
        <dsp:cNvSpPr/>
      </dsp:nvSpPr>
      <dsp:spPr>
        <a:xfrm>
          <a:off x="4563006" y="512189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20D49-8CBD-43BE-8949-9E4D883A75EC}">
      <dsp:nvSpPr>
        <dsp:cNvPr id="0" name=""/>
        <dsp:cNvSpPr/>
      </dsp:nvSpPr>
      <dsp:spPr>
        <a:xfrm>
          <a:off x="6843039" y="1502742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Warehouse Management</a:t>
          </a:r>
          <a:endParaRPr lang="en-ID" sz="1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3039" y="1502742"/>
        <a:ext cx="1851246" cy="195940"/>
      </dsp:txXfrm>
    </dsp:sp>
    <dsp:sp modelId="{3B279400-CB2A-4257-8B43-845A5E2110B3}">
      <dsp:nvSpPr>
        <dsp:cNvPr id="0" name=""/>
        <dsp:cNvSpPr/>
      </dsp:nvSpPr>
      <dsp:spPr>
        <a:xfrm>
          <a:off x="6987180" y="1983058"/>
          <a:ext cx="1855045" cy="1145109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6C4ACE-BD22-4ACC-833D-544A19D85E83}">
      <dsp:nvSpPr>
        <dsp:cNvPr id="0" name=""/>
        <dsp:cNvSpPr/>
      </dsp:nvSpPr>
      <dsp:spPr>
        <a:xfrm>
          <a:off x="6843039" y="512189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ED4DA-8E3B-4E8D-9263-6BC4AA4E4760}">
      <dsp:nvSpPr>
        <dsp:cNvPr id="0" name=""/>
        <dsp:cNvSpPr/>
      </dsp:nvSpPr>
      <dsp:spPr>
        <a:xfrm>
          <a:off x="9123071" y="1502742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/>
            </a:rPr>
            <a:t>Pusat </a:t>
          </a:r>
          <a:r>
            <a:rPr lang="en-US" sz="1300" b="1" kern="1200" dirty="0" err="1">
              <a:effectLst/>
            </a:rPr>
            <a:t>Logistik</a:t>
          </a:r>
          <a:r>
            <a:rPr lang="en-US" sz="1300" b="1" kern="1200" dirty="0">
              <a:effectLst/>
            </a:rPr>
            <a:t> </a:t>
          </a:r>
          <a:r>
            <a:rPr lang="en-US" sz="1300" b="1" kern="1200" dirty="0" err="1">
              <a:effectLst/>
            </a:rPr>
            <a:t>Berikat</a:t>
          </a:r>
          <a:endParaRPr lang="en-ID" sz="1300" b="1" kern="1200" dirty="0">
            <a:effectLst/>
          </a:endParaRPr>
        </a:p>
      </dsp:txBody>
      <dsp:txXfrm>
        <a:off x="9123071" y="1502742"/>
        <a:ext cx="1851246" cy="195940"/>
      </dsp:txXfrm>
    </dsp:sp>
    <dsp:sp modelId="{701C558E-EF87-43EC-BFB4-D6A1E9C24A47}">
      <dsp:nvSpPr>
        <dsp:cNvPr id="0" name=""/>
        <dsp:cNvSpPr/>
      </dsp:nvSpPr>
      <dsp:spPr>
        <a:xfrm>
          <a:off x="9267213" y="1983058"/>
          <a:ext cx="1855045" cy="1145109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342969-92DD-4F74-87B3-03E3959F79C3}">
      <dsp:nvSpPr>
        <dsp:cNvPr id="0" name=""/>
        <dsp:cNvSpPr/>
      </dsp:nvSpPr>
      <dsp:spPr>
        <a:xfrm>
          <a:off x="9123071" y="512189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DA94C-DFDB-4867-AD54-32CB28F976D7}">
      <dsp:nvSpPr>
        <dsp:cNvPr id="0" name=""/>
        <dsp:cNvSpPr/>
      </dsp:nvSpPr>
      <dsp:spPr>
        <a:xfrm>
          <a:off x="2941" y="3121470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/>
            </a:rPr>
            <a:t>Properti</a:t>
          </a:r>
          <a:endParaRPr lang="en-ID" sz="1300" b="1" kern="1200" dirty="0">
            <a:effectLst/>
          </a:endParaRPr>
        </a:p>
      </dsp:txBody>
      <dsp:txXfrm>
        <a:off x="2941" y="3121470"/>
        <a:ext cx="1851246" cy="195940"/>
      </dsp:txXfrm>
    </dsp:sp>
    <dsp:sp modelId="{051B9BAD-24FC-43D9-B1FF-4FB8007CD578}">
      <dsp:nvSpPr>
        <dsp:cNvPr id="0" name=""/>
        <dsp:cNvSpPr/>
      </dsp:nvSpPr>
      <dsp:spPr>
        <a:xfrm>
          <a:off x="144074" y="3601786"/>
          <a:ext cx="1855045" cy="1145109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E16951-0C62-45E6-8B76-469F557B5015}">
      <dsp:nvSpPr>
        <dsp:cNvPr id="0" name=""/>
        <dsp:cNvSpPr/>
      </dsp:nvSpPr>
      <dsp:spPr>
        <a:xfrm>
          <a:off x="2941" y="2130917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6AC9D-81D1-4095-8A94-EAF22D0D3F95}">
      <dsp:nvSpPr>
        <dsp:cNvPr id="0" name=""/>
        <dsp:cNvSpPr/>
      </dsp:nvSpPr>
      <dsp:spPr>
        <a:xfrm>
          <a:off x="2282974" y="3121470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/>
            </a:rPr>
            <a:t>Lahan</a:t>
          </a:r>
          <a:r>
            <a:rPr lang="en-US" sz="1300" b="1" kern="1200" dirty="0">
              <a:effectLst/>
            </a:rPr>
            <a:t> </a:t>
          </a:r>
          <a:r>
            <a:rPr lang="en-US" sz="1300" b="1" kern="1200" dirty="0" err="1">
              <a:effectLst/>
            </a:rPr>
            <a:t>Siap</a:t>
          </a:r>
          <a:r>
            <a:rPr lang="en-US" sz="1300" b="1" kern="1200" dirty="0">
              <a:effectLst/>
            </a:rPr>
            <a:t> </a:t>
          </a:r>
          <a:r>
            <a:rPr lang="en-US" sz="1300" b="1" kern="1200" dirty="0" err="1">
              <a:effectLst/>
            </a:rPr>
            <a:t>Bangun</a:t>
          </a:r>
          <a:endParaRPr lang="en-ID" sz="1300" b="1" kern="1200" dirty="0">
            <a:effectLst/>
          </a:endParaRPr>
        </a:p>
      </dsp:txBody>
      <dsp:txXfrm>
        <a:off x="2282974" y="3121470"/>
        <a:ext cx="1851246" cy="195940"/>
      </dsp:txXfrm>
    </dsp:sp>
    <dsp:sp modelId="{2C5023D8-7A6E-4A3F-88A7-74A401EBAEA5}">
      <dsp:nvSpPr>
        <dsp:cNvPr id="0" name=""/>
        <dsp:cNvSpPr/>
      </dsp:nvSpPr>
      <dsp:spPr>
        <a:xfrm>
          <a:off x="2424106" y="3601786"/>
          <a:ext cx="1855045" cy="1145109"/>
        </a:xfrm>
        <a:prstGeom prst="rect">
          <a:avLst/>
        </a:prstGeom>
        <a:blipFill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F7498-ABD4-4C47-9FC3-89E815B6BACD}">
      <dsp:nvSpPr>
        <dsp:cNvPr id="0" name=""/>
        <dsp:cNvSpPr/>
      </dsp:nvSpPr>
      <dsp:spPr>
        <a:xfrm>
          <a:off x="2282974" y="2130917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09886-4343-4EB2-9D05-7FD435BCA009}">
      <dsp:nvSpPr>
        <dsp:cNvPr id="0" name=""/>
        <dsp:cNvSpPr/>
      </dsp:nvSpPr>
      <dsp:spPr>
        <a:xfrm>
          <a:off x="4572003" y="2957513"/>
          <a:ext cx="1851246" cy="52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effectLst/>
            </a:rPr>
            <a:t>Developer &amp; </a:t>
          </a:r>
          <a:r>
            <a:rPr lang="en-US" sz="1300" b="1" kern="1200" dirty="0" err="1">
              <a:effectLst/>
            </a:rPr>
            <a:t>Konstruksi</a:t>
          </a:r>
          <a:endParaRPr lang="en-ID" sz="1300" b="1" kern="1200" dirty="0">
            <a:effectLst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500" kern="1200" dirty="0"/>
        </a:p>
      </dsp:txBody>
      <dsp:txXfrm>
        <a:off x="4572003" y="2957513"/>
        <a:ext cx="1851246" cy="523855"/>
      </dsp:txXfrm>
    </dsp:sp>
    <dsp:sp modelId="{22E8D14F-AF33-477B-8502-F7012AB7F388}">
      <dsp:nvSpPr>
        <dsp:cNvPr id="0" name=""/>
        <dsp:cNvSpPr/>
      </dsp:nvSpPr>
      <dsp:spPr>
        <a:xfrm>
          <a:off x="4704139" y="3601786"/>
          <a:ext cx="1855045" cy="1145109"/>
        </a:xfrm>
        <a:prstGeom prst="rect">
          <a:avLst/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6DB4BE-116A-4588-A7EA-EE5842D1FCFE}">
      <dsp:nvSpPr>
        <dsp:cNvPr id="0" name=""/>
        <dsp:cNvSpPr/>
      </dsp:nvSpPr>
      <dsp:spPr>
        <a:xfrm>
          <a:off x="4563006" y="2147066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55935-3375-4FD2-963C-D7670BD4147D}">
      <dsp:nvSpPr>
        <dsp:cNvPr id="0" name=""/>
        <dsp:cNvSpPr/>
      </dsp:nvSpPr>
      <dsp:spPr>
        <a:xfrm>
          <a:off x="6843039" y="3121470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Perdagangan</a:t>
          </a:r>
          <a:endParaRPr lang="en-ID" sz="1300" b="1" kern="1200" dirty="0"/>
        </a:p>
      </dsp:txBody>
      <dsp:txXfrm>
        <a:off x="6843039" y="3121470"/>
        <a:ext cx="1851246" cy="195940"/>
      </dsp:txXfrm>
    </dsp:sp>
    <dsp:sp modelId="{3C631110-F0AD-435D-9FB4-0C77C861452D}">
      <dsp:nvSpPr>
        <dsp:cNvPr id="0" name=""/>
        <dsp:cNvSpPr/>
      </dsp:nvSpPr>
      <dsp:spPr>
        <a:xfrm>
          <a:off x="6843039" y="2130917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55176-D1E6-4931-BA75-9AAAB9EAB2E2}">
      <dsp:nvSpPr>
        <dsp:cNvPr id="0" name=""/>
        <dsp:cNvSpPr/>
      </dsp:nvSpPr>
      <dsp:spPr>
        <a:xfrm>
          <a:off x="9123071" y="3121470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Logistik</a:t>
          </a:r>
          <a:endParaRPr lang="en-ID" sz="1300" b="1" kern="1200" dirty="0"/>
        </a:p>
      </dsp:txBody>
      <dsp:txXfrm>
        <a:off x="9123071" y="3121470"/>
        <a:ext cx="1851246" cy="195940"/>
      </dsp:txXfrm>
    </dsp:sp>
    <dsp:sp modelId="{925C08E3-4575-4D2A-B068-F1908AC6D0F9}">
      <dsp:nvSpPr>
        <dsp:cNvPr id="0" name=""/>
        <dsp:cNvSpPr/>
      </dsp:nvSpPr>
      <dsp:spPr>
        <a:xfrm>
          <a:off x="9123071" y="2130917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3ABC4-CB9D-46EB-BC9F-A7CC09D4B1F9}">
      <dsp:nvSpPr>
        <dsp:cNvPr id="0" name=""/>
        <dsp:cNvSpPr/>
      </dsp:nvSpPr>
      <dsp:spPr>
        <a:xfrm>
          <a:off x="0" y="4740199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Transportasi</a:t>
          </a:r>
          <a:endParaRPr lang="en-ID" sz="1300" b="1" kern="1200" dirty="0"/>
        </a:p>
      </dsp:txBody>
      <dsp:txXfrm>
        <a:off x="0" y="4740199"/>
        <a:ext cx="1851246" cy="195940"/>
      </dsp:txXfrm>
    </dsp:sp>
    <dsp:sp modelId="{90AD303B-5016-4DD6-A3B3-1D9E54527ED6}">
      <dsp:nvSpPr>
        <dsp:cNvPr id="0" name=""/>
        <dsp:cNvSpPr/>
      </dsp:nvSpPr>
      <dsp:spPr>
        <a:xfrm>
          <a:off x="3" y="3749646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3FD1-1C7B-4512-BBC5-BA332FCB4693}">
      <dsp:nvSpPr>
        <dsp:cNvPr id="0" name=""/>
        <dsp:cNvSpPr/>
      </dsp:nvSpPr>
      <dsp:spPr>
        <a:xfrm>
          <a:off x="2285991" y="4740199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Batching Plan</a:t>
          </a:r>
          <a:endParaRPr lang="en-ID" sz="1300" b="1" kern="1200" dirty="0"/>
        </a:p>
      </dsp:txBody>
      <dsp:txXfrm>
        <a:off x="2285991" y="4740199"/>
        <a:ext cx="1851246" cy="195940"/>
      </dsp:txXfrm>
    </dsp:sp>
    <dsp:sp modelId="{B037A405-2591-4E5B-9B5F-F1DA87A98517}">
      <dsp:nvSpPr>
        <dsp:cNvPr id="0" name=""/>
        <dsp:cNvSpPr/>
      </dsp:nvSpPr>
      <dsp:spPr>
        <a:xfrm>
          <a:off x="2280036" y="3749646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F852E-58D2-4D46-ADE5-8149CFD110FE}">
      <dsp:nvSpPr>
        <dsp:cNvPr id="0" name=""/>
        <dsp:cNvSpPr/>
      </dsp:nvSpPr>
      <dsp:spPr>
        <a:xfrm>
          <a:off x="4572003" y="4740199"/>
          <a:ext cx="1851246" cy="1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Jasa </a:t>
          </a:r>
          <a:r>
            <a:rPr lang="en-US" sz="1300" b="1" kern="1200" dirty="0" err="1"/>
            <a:t>Perijinan</a:t>
          </a:r>
          <a:endParaRPr lang="en-ID" sz="1300" b="1" kern="1200" dirty="0"/>
        </a:p>
      </dsp:txBody>
      <dsp:txXfrm>
        <a:off x="4572003" y="4740199"/>
        <a:ext cx="1851246" cy="195940"/>
      </dsp:txXfrm>
    </dsp:sp>
    <dsp:sp modelId="{6DC713F3-98B0-4551-810D-2BCC589E95D7}">
      <dsp:nvSpPr>
        <dsp:cNvPr id="0" name=""/>
        <dsp:cNvSpPr/>
      </dsp:nvSpPr>
      <dsp:spPr>
        <a:xfrm>
          <a:off x="4560068" y="3749646"/>
          <a:ext cx="1854445" cy="119144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A2C464-4896-4294-903E-AB2F2C860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25CE-0243-4D5E-94FF-09B2B6FEC6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B3BA8B-340F-42C1-86A0-F5E91CE135C9}" type="datetimeFigureOut">
              <a:rPr lang="en-US"/>
              <a:pPr>
                <a:defRPr/>
              </a:pPr>
              <a:t>8/1/2022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5B98ABA-16B9-4A78-8F20-54DAF2E654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ED2061-6668-44CC-90AE-5097E9FCD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E72EC-AD77-48EE-B2AC-7D23B9B7E1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ABC4-2C53-4576-AF40-868E0EEC0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43AC62-380E-4B9D-B9B8-B28E2FB9D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829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E14FAE6-3E88-4CFB-8FCD-6929412B7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3CD773D-906E-4C38-80FB-29CCEF3C5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3743BCF-BE09-4155-AF01-576D1A4F9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D90F31-4107-4BC9-B8D3-0B0BD993A4C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73FFEB8-BDFB-49A6-AC37-50CF427EF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C9A1435-0832-4EE7-A776-AA860C9E8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8407158-F8BD-4F2F-970D-C2E9684A4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536FEB-27CA-4D5B-B0A5-204E417808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4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8EB99-4401-4794-87E3-9C60178B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8F97-BE1A-4AF9-B3D5-683744E8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1D76-3C4E-4A54-83C5-30CB1D94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52C2-9B91-46B4-ACB8-02F9CDD32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098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8F00F-3881-4206-8D9B-BD1DAFCF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AD16D-B02C-47A6-8DA0-ECB6CD55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D134-0811-4AD5-A3C2-918CB878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9D4D-D461-4AF7-97D6-80F91AE3E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30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C08F-D615-415C-B2FA-EB4128E3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1C4D9-160D-42B8-8A4E-0766C885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BF0E-340C-4BE9-B05B-20675434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0AE1-569F-4AB3-931E-96F3A8A75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56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84BC27-2A87-40F3-A3B3-8D701D207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74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3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640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046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00C50C-9DE3-4415-89A4-D76E721FBF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0000" y="1538722"/>
            <a:ext cx="10392002" cy="272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0C8FDB2-DCD9-459E-8313-5C629CBD9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4057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026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634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095F-8F73-470B-A733-B5557151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63F1A-8EED-4B6C-818C-FBCB088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5A17-E848-45F4-9B28-3A24AFA9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F413-D5A5-40E1-88E1-6448E214C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23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E9E2-4CFD-406F-A2AB-EB9B1E5C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88D0-41CD-4D13-901D-BA6B3457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F2915-3E15-4D65-B73A-3D998131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4CEF-BE05-4310-9858-9AF359F12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037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626951-60B5-4D83-88AA-5AD16B04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D9179-4DF1-4A2B-8FC8-57C850AF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D82C6A-11E7-4A0A-A6DF-75465107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79B9-F615-4A3A-9C63-9A7E0A23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3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E106ED-CB32-4C9D-9ADD-F1BF15A4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2903E4-A7AC-4823-AF9A-0A26F010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B418D3-162F-425F-8C1A-466778C1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BCC1-3C81-4EEE-AC96-D42CC25E4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2170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452D1B-6261-4D59-982E-C8FE7C10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43FDC7-223A-4671-9176-BFE52EC9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BC3AB9-B804-4979-B970-3F609A51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7272-E48F-4DA5-AF54-65064F09F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18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9C9EB8-B7FF-4CA4-A895-E6750C02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5B1EA8-90F6-4F1B-AC36-66DECD3D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E42F8E-1F99-46DD-962F-91380FEC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046D-2C3A-47CB-8E0B-E41E98D4D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44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F8D668-D39B-4CD0-B77F-1AFE93BD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55C48B-88F3-4C19-955F-31D73AD0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9AA44-E09C-473A-A59B-FAC8E859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9023-A18D-4B0B-84D6-126FD2130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1996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F021E5-3738-4D23-A61F-482674CB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43CB2C-7143-4447-A969-01DDAB9C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9726DF-ED42-467F-8F15-FC8F7BB2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7D41-D955-4226-92F9-A72A31892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8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7F1E799-D7FE-4061-83F7-05FDE6002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B7DCAF-E41C-4B69-9F9D-8E66DAB1F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3CD6-E2FD-4A2C-A4FD-EC1676D46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09AD0-243F-4362-8BAB-DC1D5A738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2DD9-BDAA-4755-8B63-9C5A61B50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429BE7-366B-4837-9837-2101B117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slow">
    <p:wip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o_kiw@kiw.co.id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hyperlink" Target="mailto:pemasaran@kiw.co.id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kiw.co.id/" TargetMode="External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17.png"/><Relationship Id="rId3" Type="http://schemas.openxmlformats.org/officeDocument/2006/relationships/chart" Target="../charts/chart4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2.png"/><Relationship Id="rId2" Type="http://schemas.openxmlformats.org/officeDocument/2006/relationships/image" Target="../media/image47.jp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6.jpeg"/><Relationship Id="rId7" Type="http://schemas.microsoft.com/office/2007/relationships/hdphoto" Target="../media/hdphoto11.wdp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.png"/><Relationship Id="rId5" Type="http://schemas.microsoft.com/office/2007/relationships/hdphoto" Target="../media/hdphoto10.wdp"/><Relationship Id="rId10" Type="http://schemas.openxmlformats.org/officeDocument/2006/relationships/image" Target="../media/image10.png"/><Relationship Id="rId4" Type="http://schemas.openxmlformats.org/officeDocument/2006/relationships/image" Target="../media/image67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12.png"/><Relationship Id="rId3" Type="http://schemas.openxmlformats.org/officeDocument/2006/relationships/image" Target="../media/image72.png"/><Relationship Id="rId7" Type="http://schemas.openxmlformats.org/officeDocument/2006/relationships/image" Target="../media/image76.jp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71.jpg"/><Relationship Id="rId16" Type="http://schemas.openxmlformats.org/officeDocument/2006/relationships/image" Target="../media/image85.jpe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19" Type="http://schemas.openxmlformats.org/officeDocument/2006/relationships/image" Target="../media/image17.pn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2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3.pn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microsoft.com/office/2007/relationships/hdphoto" Target="../media/hdphoto12.wdp"/><Relationship Id="rId17" Type="http://schemas.openxmlformats.org/officeDocument/2006/relationships/image" Target="../media/image114.png"/><Relationship Id="rId2" Type="http://schemas.openxmlformats.org/officeDocument/2006/relationships/image" Target="../media/image104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.go.id/id" TargetMode="Externa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6.jpg"/><Relationship Id="rId7" Type="http://schemas.openxmlformats.org/officeDocument/2006/relationships/image" Target="../media/image120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jpeg"/><Relationship Id="rId5" Type="http://schemas.openxmlformats.org/officeDocument/2006/relationships/image" Target="../media/image118.jpg"/><Relationship Id="rId10" Type="http://schemas.openxmlformats.org/officeDocument/2006/relationships/image" Target="../media/image10.png"/><Relationship Id="rId4" Type="http://schemas.openxmlformats.org/officeDocument/2006/relationships/image" Target="../media/image117.jpe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jpe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microsoft.com/office/2007/relationships/hdphoto" Target="../media/hdphoto18.wdp"/><Relationship Id="rId21" Type="http://schemas.openxmlformats.org/officeDocument/2006/relationships/image" Target="../media/image138.jpeg"/><Relationship Id="rId34" Type="http://schemas.openxmlformats.org/officeDocument/2006/relationships/image" Target="../media/image149.png"/><Relationship Id="rId42" Type="http://schemas.openxmlformats.org/officeDocument/2006/relationships/image" Target="../media/image12.png"/><Relationship Id="rId47" Type="http://schemas.openxmlformats.org/officeDocument/2006/relationships/image" Target="../media/image157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3.jpe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11" Type="http://schemas.openxmlformats.org/officeDocument/2006/relationships/image" Target="../media/image128.png"/><Relationship Id="rId24" Type="http://schemas.openxmlformats.org/officeDocument/2006/relationships/image" Target="../media/image141.jpeg"/><Relationship Id="rId32" Type="http://schemas.openxmlformats.org/officeDocument/2006/relationships/image" Target="../media/image147.jpeg"/><Relationship Id="rId37" Type="http://schemas.microsoft.com/office/2007/relationships/hdphoto" Target="../media/hdphoto17.wdp"/><Relationship Id="rId40" Type="http://schemas.openxmlformats.org/officeDocument/2006/relationships/image" Target="../media/image153.png"/><Relationship Id="rId45" Type="http://schemas.openxmlformats.org/officeDocument/2006/relationships/image" Target="../media/image155.png"/><Relationship Id="rId5" Type="http://schemas.microsoft.com/office/2007/relationships/hdphoto" Target="../media/hdphoto14.wdp"/><Relationship Id="rId15" Type="http://schemas.openxmlformats.org/officeDocument/2006/relationships/image" Target="../media/image132.jpeg"/><Relationship Id="rId23" Type="http://schemas.openxmlformats.org/officeDocument/2006/relationships/image" Target="../media/image140.jpeg"/><Relationship Id="rId28" Type="http://schemas.openxmlformats.org/officeDocument/2006/relationships/image" Target="../media/image144.jpeg"/><Relationship Id="rId36" Type="http://schemas.openxmlformats.org/officeDocument/2006/relationships/image" Target="../media/image151.png"/><Relationship Id="rId10" Type="http://schemas.openxmlformats.org/officeDocument/2006/relationships/image" Target="../media/image127.png"/><Relationship Id="rId19" Type="http://schemas.openxmlformats.org/officeDocument/2006/relationships/image" Target="../media/image136.jpeg"/><Relationship Id="rId31" Type="http://schemas.openxmlformats.org/officeDocument/2006/relationships/image" Target="../media/image146.png"/><Relationship Id="rId44" Type="http://schemas.openxmlformats.org/officeDocument/2006/relationships/image" Target="../media/image10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jpeg"/><Relationship Id="rId27" Type="http://schemas.microsoft.com/office/2007/relationships/hdphoto" Target="../media/hdphoto15.wdp"/><Relationship Id="rId30" Type="http://schemas.microsoft.com/office/2007/relationships/hdphoto" Target="../media/hdphoto16.wdp"/><Relationship Id="rId35" Type="http://schemas.openxmlformats.org/officeDocument/2006/relationships/image" Target="../media/image150.jpeg"/><Relationship Id="rId43" Type="http://schemas.openxmlformats.org/officeDocument/2006/relationships/image" Target="../media/image17.png"/><Relationship Id="rId48" Type="http://schemas.microsoft.com/office/2007/relationships/hdphoto" Target="../media/hdphoto19.wdp"/><Relationship Id="rId8" Type="http://schemas.openxmlformats.org/officeDocument/2006/relationships/image" Target="../media/image125.jpeg"/><Relationship Id="rId3" Type="http://schemas.openxmlformats.org/officeDocument/2006/relationships/image" Target="../media/image121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48.png"/><Relationship Id="rId38" Type="http://schemas.openxmlformats.org/officeDocument/2006/relationships/image" Target="../media/image152.png"/><Relationship Id="rId46" Type="http://schemas.openxmlformats.org/officeDocument/2006/relationships/image" Target="../media/image156.jpeg"/><Relationship Id="rId20" Type="http://schemas.openxmlformats.org/officeDocument/2006/relationships/image" Target="../media/image137.jpeg"/><Relationship Id="rId41" Type="http://schemas.openxmlformats.org/officeDocument/2006/relationships/image" Target="../media/image1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13" Type="http://schemas.openxmlformats.org/officeDocument/2006/relationships/image" Target="../media/image168.png"/><Relationship Id="rId3" Type="http://schemas.openxmlformats.org/officeDocument/2006/relationships/image" Target="../media/image159.jpeg"/><Relationship Id="rId7" Type="http://schemas.openxmlformats.org/officeDocument/2006/relationships/image" Target="../media/image12.png"/><Relationship Id="rId12" Type="http://schemas.openxmlformats.org/officeDocument/2006/relationships/image" Target="../media/image167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11" Type="http://schemas.openxmlformats.org/officeDocument/2006/relationships/image" Target="../media/image166.png"/><Relationship Id="rId5" Type="http://schemas.openxmlformats.org/officeDocument/2006/relationships/image" Target="../media/image161.jpeg"/><Relationship Id="rId15" Type="http://schemas.openxmlformats.org/officeDocument/2006/relationships/image" Target="../media/image10.png"/><Relationship Id="rId10" Type="http://schemas.openxmlformats.org/officeDocument/2006/relationships/image" Target="../media/image165.jpeg"/><Relationship Id="rId4" Type="http://schemas.openxmlformats.org/officeDocument/2006/relationships/image" Target="../media/image160.jpeg"/><Relationship Id="rId9" Type="http://schemas.openxmlformats.org/officeDocument/2006/relationships/image" Target="../media/image164.jpe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70.jpeg"/><Relationship Id="rId7" Type="http://schemas.openxmlformats.org/officeDocument/2006/relationships/image" Target="../media/image12.png"/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13" Type="http://schemas.openxmlformats.org/officeDocument/2006/relationships/image" Target="../media/image17.png"/><Relationship Id="rId3" Type="http://schemas.openxmlformats.org/officeDocument/2006/relationships/image" Target="../media/image175.jpeg"/><Relationship Id="rId7" Type="http://schemas.openxmlformats.org/officeDocument/2006/relationships/image" Target="../media/image179.jpeg"/><Relationship Id="rId12" Type="http://schemas.openxmlformats.org/officeDocument/2006/relationships/image" Target="../media/image12.pn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11" Type="http://schemas.openxmlformats.org/officeDocument/2006/relationships/image" Target="../media/image183.jpeg"/><Relationship Id="rId5" Type="http://schemas.openxmlformats.org/officeDocument/2006/relationships/image" Target="../media/image177.jpeg"/><Relationship Id="rId10" Type="http://schemas.openxmlformats.org/officeDocument/2006/relationships/image" Target="../media/image182.jpeg"/><Relationship Id="rId4" Type="http://schemas.openxmlformats.org/officeDocument/2006/relationships/image" Target="../media/image176.jpeg"/><Relationship Id="rId9" Type="http://schemas.openxmlformats.org/officeDocument/2006/relationships/image" Target="../media/image181.jpeg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eg"/><Relationship Id="rId13" Type="http://schemas.openxmlformats.org/officeDocument/2006/relationships/image" Target="../media/image17.png"/><Relationship Id="rId3" Type="http://schemas.openxmlformats.org/officeDocument/2006/relationships/image" Target="../media/image184.jpeg"/><Relationship Id="rId7" Type="http://schemas.openxmlformats.org/officeDocument/2006/relationships/image" Target="../media/image188.jpeg"/><Relationship Id="rId12" Type="http://schemas.openxmlformats.org/officeDocument/2006/relationships/image" Target="../media/image192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eg"/><Relationship Id="rId11" Type="http://schemas.openxmlformats.org/officeDocument/2006/relationships/image" Target="../media/image12.png"/><Relationship Id="rId5" Type="http://schemas.openxmlformats.org/officeDocument/2006/relationships/image" Target="../media/image186.jpeg"/><Relationship Id="rId10" Type="http://schemas.openxmlformats.org/officeDocument/2006/relationships/image" Target="../media/image191.jpeg"/><Relationship Id="rId4" Type="http://schemas.openxmlformats.org/officeDocument/2006/relationships/image" Target="../media/image185.jpeg"/><Relationship Id="rId9" Type="http://schemas.openxmlformats.org/officeDocument/2006/relationships/image" Target="../media/image190.jpeg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jpeg"/><Relationship Id="rId13" Type="http://schemas.openxmlformats.org/officeDocument/2006/relationships/image" Target="../media/image10.png"/><Relationship Id="rId3" Type="http://schemas.openxmlformats.org/officeDocument/2006/relationships/image" Target="../media/image194.jpeg"/><Relationship Id="rId7" Type="http://schemas.openxmlformats.org/officeDocument/2006/relationships/image" Target="../media/image197.jpeg"/><Relationship Id="rId12" Type="http://schemas.openxmlformats.org/officeDocument/2006/relationships/image" Target="../media/image17.png"/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jpeg"/><Relationship Id="rId11" Type="http://schemas.openxmlformats.org/officeDocument/2006/relationships/image" Target="../media/image201.jpeg"/><Relationship Id="rId5" Type="http://schemas.openxmlformats.org/officeDocument/2006/relationships/image" Target="../media/image12.png"/><Relationship Id="rId10" Type="http://schemas.openxmlformats.org/officeDocument/2006/relationships/image" Target="../media/image200.jpeg"/><Relationship Id="rId4" Type="http://schemas.openxmlformats.org/officeDocument/2006/relationships/image" Target="../media/image195.jpeg"/><Relationship Id="rId9" Type="http://schemas.openxmlformats.org/officeDocument/2006/relationships/image" Target="../media/image19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3.jpeg"/><Relationship Id="rId7" Type="http://schemas.openxmlformats.org/officeDocument/2006/relationships/image" Target="../media/image207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eg"/><Relationship Id="rId5" Type="http://schemas.openxmlformats.org/officeDocument/2006/relationships/image" Target="../media/image205.jpeg"/><Relationship Id="rId10" Type="http://schemas.openxmlformats.org/officeDocument/2006/relationships/image" Target="../media/image10.png"/><Relationship Id="rId4" Type="http://schemas.openxmlformats.org/officeDocument/2006/relationships/image" Target="../media/image204.jpe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jpeg"/><Relationship Id="rId3" Type="http://schemas.openxmlformats.org/officeDocument/2006/relationships/image" Target="../media/image208.jpeg"/><Relationship Id="rId7" Type="http://schemas.openxmlformats.org/officeDocument/2006/relationships/image" Target="../media/image10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20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2.png"/><Relationship Id="rId7" Type="http://schemas.microsoft.com/office/2007/relationships/hdphoto" Target="../media/hdphoto20.wdp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10.png"/><Relationship Id="rId10" Type="http://schemas.openxmlformats.org/officeDocument/2006/relationships/image" Target="../media/image215.png"/><Relationship Id="rId4" Type="http://schemas.openxmlformats.org/officeDocument/2006/relationships/image" Target="../media/image17.png"/><Relationship Id="rId9" Type="http://schemas.openxmlformats.org/officeDocument/2006/relationships/image" Target="../media/image2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jpeg"/><Relationship Id="rId3" Type="http://schemas.openxmlformats.org/officeDocument/2006/relationships/image" Target="../media/image216.png"/><Relationship Id="rId7" Type="http://schemas.openxmlformats.org/officeDocument/2006/relationships/image" Target="../media/image2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21.wdp"/><Relationship Id="rId5" Type="http://schemas.openxmlformats.org/officeDocument/2006/relationships/image" Target="../media/image17.png"/><Relationship Id="rId10" Type="http://schemas.openxmlformats.org/officeDocument/2006/relationships/image" Target="../media/image220.png"/><Relationship Id="rId4" Type="http://schemas.openxmlformats.org/officeDocument/2006/relationships/image" Target="../media/image12.png"/><Relationship Id="rId9" Type="http://schemas.openxmlformats.org/officeDocument/2006/relationships/image" Target="../media/image21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2.png"/><Relationship Id="rId7" Type="http://schemas.openxmlformats.org/officeDocument/2006/relationships/image" Target="../media/image219.jpe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jpeg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microsoft.com/office/2007/relationships/hdphoto" Target="../media/hdphoto2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pemasaran@kiw.co.id" TargetMode="External"/><Relationship Id="rId7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kiw.co.id/" TargetMode="External"/><Relationship Id="rId4" Type="http://schemas.openxmlformats.org/officeDocument/2006/relationships/hyperlink" Target="mailto:go_kiw@kiw.co.i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1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1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3.jpeg"/><Relationship Id="rId7" Type="http://schemas.microsoft.com/office/2007/relationships/hdphoto" Target="../media/hdphoto9.wdp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microsoft.com/office/2007/relationships/hdphoto" Target="../media/hdphoto8.wdp"/><Relationship Id="rId10" Type="http://schemas.openxmlformats.org/officeDocument/2006/relationships/image" Target="../media/image10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PLACEHOLDER">
            <a:extLst>
              <a:ext uri="{FF2B5EF4-FFF2-40B4-BE49-F238E27FC236}">
                <a16:creationId xmlns:a16="http://schemas.microsoft.com/office/drawing/2014/main" id="{13903253-AD94-4024-B83E-59F807628D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1421"/>
            <a:ext cx="12192000" cy="6905902"/>
          </a:xfrm>
        </p:spPr>
      </p:pic>
      <p:pic>
        <p:nvPicPr>
          <p:cNvPr id="49" name="SHAPE LAYER">
            <a:extLst>
              <a:ext uri="{FF2B5EF4-FFF2-40B4-BE49-F238E27FC236}">
                <a16:creationId xmlns:a16="http://schemas.microsoft.com/office/drawing/2014/main" id="{37334470-7515-4FEE-9F2D-6CEB64A50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91" y="-23306"/>
            <a:ext cx="5570087" cy="6905901"/>
          </a:xfrm>
          <a:prstGeom prst="rect">
            <a:avLst/>
          </a:prstGeom>
        </p:spPr>
      </p:pic>
      <p:sp>
        <p:nvSpPr>
          <p:cNvPr id="54" name="SHAPE LAYER">
            <a:extLst>
              <a:ext uri="{FF2B5EF4-FFF2-40B4-BE49-F238E27FC236}">
                <a16:creationId xmlns:a16="http://schemas.microsoft.com/office/drawing/2014/main" id="{DF67EEAC-9D95-4DDB-B39F-A5520F23A37F}"/>
              </a:ext>
            </a:extLst>
          </p:cNvPr>
          <p:cNvSpPr/>
          <p:nvPr/>
        </p:nvSpPr>
        <p:spPr>
          <a:xfrm>
            <a:off x="3127452" y="-26800"/>
            <a:ext cx="2400105" cy="6905901"/>
          </a:xfrm>
          <a:custGeom>
            <a:avLst/>
            <a:gdLst>
              <a:gd name="connsiteX0" fmla="*/ 0 w 2349305"/>
              <a:gd name="connsiteY0" fmla="*/ 14067 h 6879101"/>
              <a:gd name="connsiteX1" fmla="*/ 844062 w 2349305"/>
              <a:gd name="connsiteY1" fmla="*/ 0 h 6879101"/>
              <a:gd name="connsiteX2" fmla="*/ 2349305 w 2349305"/>
              <a:gd name="connsiteY2" fmla="*/ 4431323 h 6879101"/>
              <a:gd name="connsiteX3" fmla="*/ 1885071 w 2349305"/>
              <a:gd name="connsiteY3" fmla="*/ 6879101 h 6879101"/>
              <a:gd name="connsiteX4" fmla="*/ 0 w 2349305"/>
              <a:gd name="connsiteY4" fmla="*/ 14067 h 6879101"/>
              <a:gd name="connsiteX0" fmla="*/ 0 w 2387405"/>
              <a:gd name="connsiteY0" fmla="*/ 14067 h 6879101"/>
              <a:gd name="connsiteX1" fmla="*/ 882162 w 2387405"/>
              <a:gd name="connsiteY1" fmla="*/ 0 h 6879101"/>
              <a:gd name="connsiteX2" fmla="*/ 2387405 w 2387405"/>
              <a:gd name="connsiteY2" fmla="*/ 4431323 h 6879101"/>
              <a:gd name="connsiteX3" fmla="*/ 1923171 w 2387405"/>
              <a:gd name="connsiteY3" fmla="*/ 6879101 h 6879101"/>
              <a:gd name="connsiteX4" fmla="*/ 0 w 2387405"/>
              <a:gd name="connsiteY4" fmla="*/ 14067 h 6879101"/>
              <a:gd name="connsiteX0" fmla="*/ 0 w 2400105"/>
              <a:gd name="connsiteY0" fmla="*/ 1367 h 6879101"/>
              <a:gd name="connsiteX1" fmla="*/ 894862 w 2400105"/>
              <a:gd name="connsiteY1" fmla="*/ 0 h 6879101"/>
              <a:gd name="connsiteX2" fmla="*/ 2400105 w 2400105"/>
              <a:gd name="connsiteY2" fmla="*/ 4431323 h 6879101"/>
              <a:gd name="connsiteX3" fmla="*/ 1935871 w 2400105"/>
              <a:gd name="connsiteY3" fmla="*/ 6879101 h 6879101"/>
              <a:gd name="connsiteX4" fmla="*/ 0 w 2400105"/>
              <a:gd name="connsiteY4" fmla="*/ 1367 h 68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105" h="6879101">
                <a:moveTo>
                  <a:pt x="0" y="1367"/>
                </a:moveTo>
                <a:lnTo>
                  <a:pt x="894862" y="0"/>
                </a:lnTo>
                <a:lnTo>
                  <a:pt x="2400105" y="4431323"/>
                </a:lnTo>
                <a:lnTo>
                  <a:pt x="1935871" y="6879101"/>
                </a:lnTo>
                <a:lnTo>
                  <a:pt x="0" y="1367"/>
                </a:lnTo>
                <a:close/>
              </a:path>
            </a:pathLst>
          </a:custGeom>
          <a:gradFill flip="none" rotWithShape="1">
            <a:gsLst>
              <a:gs pos="0">
                <a:srgbClr val="0A2B37"/>
              </a:gs>
              <a:gs pos="100000">
                <a:srgbClr val="0B2D39"/>
              </a:gs>
              <a:gs pos="46000">
                <a:srgbClr val="0E374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SHAPE LAYER">
            <a:extLst>
              <a:ext uri="{FF2B5EF4-FFF2-40B4-BE49-F238E27FC236}">
                <a16:creationId xmlns:a16="http://schemas.microsoft.com/office/drawing/2014/main" id="{5882CB84-0311-4890-B6A9-F61CA93D7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36" y="-228597"/>
            <a:ext cx="5570087" cy="6559970"/>
          </a:xfrm>
          <a:prstGeom prst="rect">
            <a:avLst/>
          </a:prstGeom>
        </p:spPr>
      </p:pic>
      <p:pic>
        <p:nvPicPr>
          <p:cNvPr id="51" name="SHAPE LAYER">
            <a:extLst>
              <a:ext uri="{FF2B5EF4-FFF2-40B4-BE49-F238E27FC236}">
                <a16:creationId xmlns:a16="http://schemas.microsoft.com/office/drawing/2014/main" id="{0C7DA0DA-605D-451A-A387-2D9751675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92" y="2028700"/>
            <a:ext cx="5570087" cy="2383538"/>
          </a:xfrm>
          <a:prstGeom prst="rect">
            <a:avLst/>
          </a:prstGeom>
        </p:spPr>
      </p:pic>
      <p:sp>
        <p:nvSpPr>
          <p:cNvPr id="57" name="STYLISH">
            <a:extLst>
              <a:ext uri="{FF2B5EF4-FFF2-40B4-BE49-F238E27FC236}">
                <a16:creationId xmlns:a16="http://schemas.microsoft.com/office/drawing/2014/main" id="{71053F91-A8DF-4368-A785-2DEFA4FDD9C1}"/>
              </a:ext>
            </a:extLst>
          </p:cNvPr>
          <p:cNvSpPr txBox="1"/>
          <p:nvPr/>
        </p:nvSpPr>
        <p:spPr>
          <a:xfrm>
            <a:off x="413380" y="1974362"/>
            <a:ext cx="40312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300" dirty="0">
                <a:solidFill>
                  <a:schemeClr val="bg1"/>
                </a:solidFill>
                <a:latin typeface="Raleway" panose="020B0003030101060003" pitchFamily="34" charset="0"/>
              </a:rPr>
              <a:t>KAWASAN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300" dirty="0">
                <a:solidFill>
                  <a:schemeClr val="bg1"/>
                </a:solidFill>
                <a:latin typeface="Raleway" panose="020B0003030101060003" pitchFamily="34" charset="0"/>
              </a:rPr>
              <a:t>INDUSTRI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WIJAYAKUSUMA</a:t>
            </a:r>
          </a:p>
        </p:txBody>
      </p:sp>
      <p:sp>
        <p:nvSpPr>
          <p:cNvPr id="58" name="SLIDES">
            <a:extLst>
              <a:ext uri="{FF2B5EF4-FFF2-40B4-BE49-F238E27FC236}">
                <a16:creationId xmlns:a16="http://schemas.microsoft.com/office/drawing/2014/main" id="{12248DAD-2481-44D1-8B81-578401499F7C}"/>
              </a:ext>
            </a:extLst>
          </p:cNvPr>
          <p:cNvSpPr txBox="1"/>
          <p:nvPr/>
        </p:nvSpPr>
        <p:spPr>
          <a:xfrm>
            <a:off x="441474" y="1430040"/>
            <a:ext cx="329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100" noProof="0" dirty="0">
                <a:solidFill>
                  <a:prstClr val="white"/>
                </a:solidFill>
                <a:latin typeface="Raleway" panose="020B0003030101060003" pitchFamily="34" charset="0"/>
              </a:rPr>
              <a:t>COMPANY PROFILE</a:t>
            </a:r>
            <a:endParaRPr kumimoji="0" lang="id-ID" sz="28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852FF4E3-D372-4AAC-B711-3E7D0B0AB26A}"/>
              </a:ext>
            </a:extLst>
          </p:cNvPr>
          <p:cNvSpPr/>
          <p:nvPr/>
        </p:nvSpPr>
        <p:spPr>
          <a:xfrm>
            <a:off x="524541" y="1905943"/>
            <a:ext cx="2522035" cy="6681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D68308">
                  <a:alpha val="73725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IRCLE">
            <a:extLst>
              <a:ext uri="{FF2B5EF4-FFF2-40B4-BE49-F238E27FC236}">
                <a16:creationId xmlns:a16="http://schemas.microsoft.com/office/drawing/2014/main" id="{1840BED1-0E02-4D09-B0BB-2F0C75D48B7C}"/>
              </a:ext>
            </a:extLst>
          </p:cNvPr>
          <p:cNvSpPr/>
          <p:nvPr/>
        </p:nvSpPr>
        <p:spPr>
          <a:xfrm>
            <a:off x="11302111" y="3800902"/>
            <a:ext cx="123074" cy="123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IRCLE">
            <a:extLst>
              <a:ext uri="{FF2B5EF4-FFF2-40B4-BE49-F238E27FC236}">
                <a16:creationId xmlns:a16="http://schemas.microsoft.com/office/drawing/2014/main" id="{4B40BE7D-38A4-422C-A8DA-FB69A9369760}"/>
              </a:ext>
            </a:extLst>
          </p:cNvPr>
          <p:cNvSpPr/>
          <p:nvPr/>
        </p:nvSpPr>
        <p:spPr>
          <a:xfrm>
            <a:off x="11302111" y="3288078"/>
            <a:ext cx="123074" cy="123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id="{F47C2E0A-AE5B-4FF2-AE05-2CF986CEF05C}"/>
              </a:ext>
            </a:extLst>
          </p:cNvPr>
          <p:cNvSpPr/>
          <p:nvPr/>
        </p:nvSpPr>
        <p:spPr>
          <a:xfrm>
            <a:off x="11302111" y="2769341"/>
            <a:ext cx="123074" cy="123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 DESCRIPTIONS">
            <a:extLst>
              <a:ext uri="{FF2B5EF4-FFF2-40B4-BE49-F238E27FC236}">
                <a16:creationId xmlns:a16="http://schemas.microsoft.com/office/drawing/2014/main" id="{392E454B-B136-4B2A-9360-56705B056808}"/>
              </a:ext>
            </a:extLst>
          </p:cNvPr>
          <p:cNvSpPr txBox="1"/>
          <p:nvPr/>
        </p:nvSpPr>
        <p:spPr>
          <a:xfrm>
            <a:off x="427886" y="4481862"/>
            <a:ext cx="45492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</a:rPr>
              <a:t>MAIN ROAD OF SEMARANG – KENDAL KM 12, SEMARANG</a:t>
            </a:r>
          </a:p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</a:rPr>
              <a:t>CENTRAL JAVA, INDONESIA</a:t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dirty="0">
                <a:solidFill>
                  <a:schemeClr val="bg1"/>
                </a:solidFill>
              </a:rPr>
              <a:t>+62812-1111-8022, +628159044725, +6224-866-2156</a:t>
            </a:r>
          </a:p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pemasaran@kiw.co.id</a:t>
            </a:r>
            <a:r>
              <a:rPr lang="en-US" altLang="en-US" sz="1400" dirty="0">
                <a:solidFill>
                  <a:schemeClr val="bg1"/>
                </a:solidFill>
              </a:rPr>
              <a:t>  / </a:t>
            </a:r>
            <a:r>
              <a:rPr lang="en-US" altLang="en-US" sz="1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go_kiw@kiw.co.id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WWW.KIW.CO.ID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endParaRPr lang="en-US" altLang="en-US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rgbClr val="FFC000"/>
                </a:solidFill>
                <a:ea typeface="Cambria" panose="02040503050406030204" pitchFamily="18" charset="0"/>
              </a:rPr>
              <a:t>As of JULY 31</a:t>
            </a:r>
            <a:r>
              <a:rPr lang="en-US" sz="2000" b="1" baseline="30000" dirty="0">
                <a:solidFill>
                  <a:srgbClr val="FFC000"/>
                </a:solidFill>
                <a:ea typeface="Cambria" panose="02040503050406030204" pitchFamily="18" charset="0"/>
              </a:rPr>
              <a:t>ST</a:t>
            </a:r>
            <a:r>
              <a:rPr lang="en-US" sz="2000" b="1" dirty="0">
                <a:solidFill>
                  <a:srgbClr val="FFC000"/>
                </a:solidFill>
                <a:ea typeface="Cambria" panose="02040503050406030204" pitchFamily="18" charset="0"/>
              </a:rPr>
              <a:t> 2022</a:t>
            </a:r>
          </a:p>
        </p:txBody>
      </p:sp>
      <p:pic>
        <p:nvPicPr>
          <p:cNvPr id="73" name="LINE">
            <a:extLst>
              <a:ext uri="{FF2B5EF4-FFF2-40B4-BE49-F238E27FC236}">
                <a16:creationId xmlns:a16="http://schemas.microsoft.com/office/drawing/2014/main" id="{DEE7B11D-5CA1-4650-841C-F70A32EF3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548" y="5741994"/>
            <a:ext cx="938440" cy="469220"/>
          </a:xfrm>
          <a:prstGeom prst="rect">
            <a:avLst/>
          </a:prstGeom>
        </p:spPr>
      </p:pic>
      <p:pic>
        <p:nvPicPr>
          <p:cNvPr id="74" name="LINE">
            <a:extLst>
              <a:ext uri="{FF2B5EF4-FFF2-40B4-BE49-F238E27FC236}">
                <a16:creationId xmlns:a16="http://schemas.microsoft.com/office/drawing/2014/main" id="{AA19456D-7F5A-468A-9CEC-AE4040664C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567" y="305552"/>
            <a:ext cx="1559844" cy="786261"/>
          </a:xfrm>
          <a:prstGeom prst="rect">
            <a:avLst/>
          </a:prstGeom>
        </p:spPr>
      </p:pic>
      <p:sp>
        <p:nvSpPr>
          <p:cNvPr id="75" name="CIRCLE">
            <a:extLst>
              <a:ext uri="{FF2B5EF4-FFF2-40B4-BE49-F238E27FC236}">
                <a16:creationId xmlns:a16="http://schemas.microsoft.com/office/drawing/2014/main" id="{7001CFE8-2F19-46F2-9D98-3A13847FC169}"/>
              </a:ext>
            </a:extLst>
          </p:cNvPr>
          <p:cNvSpPr/>
          <p:nvPr/>
        </p:nvSpPr>
        <p:spPr>
          <a:xfrm>
            <a:off x="330036" y="678814"/>
            <a:ext cx="83344" cy="83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IRCLE">
            <a:extLst>
              <a:ext uri="{FF2B5EF4-FFF2-40B4-BE49-F238E27FC236}">
                <a16:creationId xmlns:a16="http://schemas.microsoft.com/office/drawing/2014/main" id="{C8162658-3F92-4116-9858-26DA95AB1BEC}"/>
              </a:ext>
            </a:extLst>
          </p:cNvPr>
          <p:cNvSpPr/>
          <p:nvPr/>
        </p:nvSpPr>
        <p:spPr>
          <a:xfrm>
            <a:off x="330036" y="469451"/>
            <a:ext cx="83344" cy="83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IRCLE">
            <a:extLst>
              <a:ext uri="{FF2B5EF4-FFF2-40B4-BE49-F238E27FC236}">
                <a16:creationId xmlns:a16="http://schemas.microsoft.com/office/drawing/2014/main" id="{20B481BE-A5A3-462A-ABDA-5B7B77C8DAE9}"/>
              </a:ext>
            </a:extLst>
          </p:cNvPr>
          <p:cNvSpPr/>
          <p:nvPr/>
        </p:nvSpPr>
        <p:spPr>
          <a:xfrm>
            <a:off x="330036" y="285031"/>
            <a:ext cx="83344" cy="83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29F39E64-9D19-4AFE-AD68-CDDCDBA0BF63}"/>
              </a:ext>
            </a:extLst>
          </p:cNvPr>
          <p:cNvCxnSpPr>
            <a:cxnSpLocks/>
          </p:cNvCxnSpPr>
          <p:nvPr/>
        </p:nvCxnSpPr>
        <p:spPr>
          <a:xfrm>
            <a:off x="399787" y="6534150"/>
            <a:ext cx="1147491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E">
            <a:extLst>
              <a:ext uri="{FF2B5EF4-FFF2-40B4-BE49-F238E27FC236}">
                <a16:creationId xmlns:a16="http://schemas.microsoft.com/office/drawing/2014/main" id="{32484E99-A3BF-4BBE-9E3E-AFB9E4511FDE}"/>
              </a:ext>
            </a:extLst>
          </p:cNvPr>
          <p:cNvCxnSpPr>
            <a:cxnSpLocks/>
          </p:cNvCxnSpPr>
          <p:nvPr/>
        </p:nvCxnSpPr>
        <p:spPr>
          <a:xfrm>
            <a:off x="360597" y="938811"/>
            <a:ext cx="0" cy="562146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5386E1-DB42-4F06-AF3E-5685E2BDD75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371708" y="262888"/>
            <a:ext cx="2400105" cy="685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353BB-E75D-402B-A89D-5BB4CD294C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67" y="457200"/>
            <a:ext cx="1455844" cy="1503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0C7480-BBA9-4630-8C39-302ED22CB6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07" y="284112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/>
      <p:bldP spid="58" grpId="0"/>
      <p:bldP spid="59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120E828-C4BB-4F55-BC3C-81A1959C98AE}"/>
              </a:ext>
            </a:extLst>
          </p:cNvPr>
          <p:cNvSpPr/>
          <p:nvPr/>
        </p:nvSpPr>
        <p:spPr bwMode="auto">
          <a:xfrm>
            <a:off x="7839501" y="1065551"/>
            <a:ext cx="4343400" cy="3762971"/>
          </a:xfrm>
          <a:prstGeom prst="rect">
            <a:avLst/>
          </a:prstGeom>
          <a:solidFill>
            <a:srgbClr val="0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084A2F-28D4-49BE-9A6C-53AD08D0A5FF}"/>
              </a:ext>
            </a:extLst>
          </p:cNvPr>
          <p:cNvSpPr/>
          <p:nvPr/>
        </p:nvSpPr>
        <p:spPr bwMode="auto">
          <a:xfrm>
            <a:off x="7848600" y="4837629"/>
            <a:ext cx="4343400" cy="2020371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8DCF8F8-7DE2-43B1-A62B-AAE6EEE61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673402"/>
              </p:ext>
            </p:extLst>
          </p:nvPr>
        </p:nvGraphicFramePr>
        <p:xfrm>
          <a:off x="363538" y="1786382"/>
          <a:ext cx="7025773" cy="495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AB17C24-7A71-4EA0-B6D5-84B10F5D4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389908"/>
              </p:ext>
            </p:extLst>
          </p:nvPr>
        </p:nvGraphicFramePr>
        <p:xfrm>
          <a:off x="7848601" y="1962368"/>
          <a:ext cx="4343400" cy="291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75CFF50-34A7-4AD1-A804-B4FEA89874B7}"/>
              </a:ext>
            </a:extLst>
          </p:cNvPr>
          <p:cNvSpPr txBox="1"/>
          <p:nvPr/>
        </p:nvSpPr>
        <p:spPr>
          <a:xfrm>
            <a:off x="8229600" y="4953000"/>
            <a:ext cx="377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Total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121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Investor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67D3A7-CD8A-4961-B0A2-6CC49CB02ACB}"/>
              </a:ext>
            </a:extLst>
          </p:cNvPr>
          <p:cNvSpPr txBox="1"/>
          <p:nvPr/>
        </p:nvSpPr>
        <p:spPr>
          <a:xfrm>
            <a:off x="8001000" y="5523091"/>
            <a:ext cx="406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26.247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Tenaga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endParaRPr lang="en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DDB399-5C22-466B-A192-AD8C7D4AB425}"/>
              </a:ext>
            </a:extLst>
          </p:cNvPr>
          <p:cNvSpPr/>
          <p:nvPr/>
        </p:nvSpPr>
        <p:spPr bwMode="auto">
          <a:xfrm>
            <a:off x="7848600" y="6519446"/>
            <a:ext cx="24384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*Per 31 </a:t>
            </a:r>
            <a:r>
              <a:rPr lang="en-US" sz="1600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</a:t>
            </a:r>
            <a:r>
              <a:rPr lang="en-US" sz="1600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34A3B7-E94E-406F-BE47-E936B8A7198B}"/>
              </a:ext>
            </a:extLst>
          </p:cNvPr>
          <p:cNvSpPr/>
          <p:nvPr/>
        </p:nvSpPr>
        <p:spPr>
          <a:xfrm>
            <a:off x="1973660" y="1380005"/>
            <a:ext cx="3497260" cy="582363"/>
          </a:xfrm>
          <a:prstGeom prst="rect">
            <a:avLst/>
          </a:prstGeom>
          <a:solidFill>
            <a:srgbClr val="034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Tenant</a:t>
            </a:r>
            <a:endParaRPr lang="en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7C9618-15B9-45CD-8EFB-27B9FD964EDA}"/>
              </a:ext>
            </a:extLst>
          </p:cNvPr>
          <p:cNvSpPr/>
          <p:nvPr/>
        </p:nvSpPr>
        <p:spPr>
          <a:xfrm>
            <a:off x="9307116" y="1380005"/>
            <a:ext cx="1822448" cy="582363"/>
          </a:xfrm>
          <a:prstGeom prst="rect">
            <a:avLst/>
          </a:prstGeom>
          <a:solidFill>
            <a:srgbClr val="034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Investor</a:t>
            </a:r>
            <a:endParaRPr lang="en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2280D09-9909-41BC-9019-49EC1BC622EF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DC0E15-D41F-4B8B-98FC-5C3F5BD41670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697331-AD4B-4A92-ADAB-F51ED07F7AFD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3" name="Shape 46">
              <a:extLst>
                <a:ext uri="{FF2B5EF4-FFF2-40B4-BE49-F238E27FC236}">
                  <a16:creationId xmlns:a16="http://schemas.microsoft.com/office/drawing/2014/main" id="{64C9AE79-6E8F-4C80-B658-174E52C6E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Tenant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Eksisting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4" name="Shape 48">
              <a:extLst>
                <a:ext uri="{FF2B5EF4-FFF2-40B4-BE49-F238E27FC236}">
                  <a16:creationId xmlns:a16="http://schemas.microsoft.com/office/drawing/2014/main" id="{6A8826CA-3890-4891-869F-AF7161EBD8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8740CF3-8036-4DCA-9A63-F0F6EE959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2FE565-E492-43F4-8E26-CBA0420655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04931C-EFE0-46A9-A742-15A2AD4655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65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28FAE54-D533-49BA-9E66-C76C8DEFE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-120"/>
          <a:stretch/>
        </p:blipFill>
        <p:spPr>
          <a:xfrm>
            <a:off x="0" y="1116420"/>
            <a:ext cx="12192000" cy="57415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E7326A4-51DB-4169-8FE6-09C74CC19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29084"/>
              </p:ext>
            </p:extLst>
          </p:nvPr>
        </p:nvGraphicFramePr>
        <p:xfrm>
          <a:off x="821304" y="1284337"/>
          <a:ext cx="1054939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C39A61B-D66B-410E-A055-22D97D7624E8}"/>
              </a:ext>
            </a:extLst>
          </p:cNvPr>
          <p:cNvGrpSpPr/>
          <p:nvPr/>
        </p:nvGrpSpPr>
        <p:grpSpPr>
          <a:xfrm>
            <a:off x="775272" y="5298359"/>
            <a:ext cx="8749728" cy="1287010"/>
            <a:chOff x="304009" y="5298359"/>
            <a:chExt cx="8749728" cy="1287010"/>
          </a:xfrm>
        </p:grpSpPr>
        <p:pic>
          <p:nvPicPr>
            <p:cNvPr id="19" name="Picture 8" descr="C:\Users\User\Pictures\japan-icon-png-6.png">
              <a:extLst>
                <a:ext uri="{FF2B5EF4-FFF2-40B4-BE49-F238E27FC236}">
                  <a16:creationId xmlns:a16="http://schemas.microsoft.com/office/drawing/2014/main" id="{CD3B39A0-E363-4B3B-8899-2E81CADDE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11" b="-730"/>
            <a:stretch>
              <a:fillRect/>
            </a:stretch>
          </p:blipFill>
          <p:spPr bwMode="auto">
            <a:xfrm>
              <a:off x="308773" y="5321663"/>
              <a:ext cx="388926" cy="252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User\Pictures\kisspng-flag-of-sri-lanka-sri-lankan-marks-5b2d4010308c69.3542945515296921761989.jpg">
              <a:extLst>
                <a:ext uri="{FF2B5EF4-FFF2-40B4-BE49-F238E27FC236}">
                  <a16:creationId xmlns:a16="http://schemas.microsoft.com/office/drawing/2014/main" id="{DA85755D-8DB6-4686-B1F5-47E2401C2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3" b="1567"/>
            <a:stretch>
              <a:fillRect/>
            </a:stretch>
          </p:blipFill>
          <p:spPr bwMode="auto">
            <a:xfrm>
              <a:off x="304009" y="5834280"/>
              <a:ext cx="388800" cy="244855"/>
            </a:xfrm>
            <a:prstGeom prst="rect">
              <a:avLst/>
            </a:prstGeom>
            <a:noFill/>
            <a:ln w="9525">
              <a:solidFill>
                <a:srgbClr val="034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DC2B5C75-C9A1-4E13-BFF6-A314C71E4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937" y="6369369"/>
              <a:ext cx="388800" cy="216000"/>
            </a:xfrm>
            <a:prstGeom prst="rect">
              <a:avLst/>
            </a:prstGeom>
            <a:noFill/>
            <a:ln>
              <a:solidFill>
                <a:srgbClr val="03476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User\Pictures\Flag_of_South_Korea.png">
              <a:extLst>
                <a:ext uri="{FF2B5EF4-FFF2-40B4-BE49-F238E27FC236}">
                  <a16:creationId xmlns:a16="http://schemas.microsoft.com/office/drawing/2014/main" id="{83CFE4EB-88CE-4355-8605-8B4A75991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135" y="5341054"/>
              <a:ext cx="388800" cy="2470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C:\Users\User\Pictures\Flag_of_China.png">
              <a:extLst>
                <a:ext uri="{FF2B5EF4-FFF2-40B4-BE49-F238E27FC236}">
                  <a16:creationId xmlns:a16="http://schemas.microsoft.com/office/drawing/2014/main" id="{5E7FC224-DE89-4C95-ADAC-536415360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298359"/>
              <a:ext cx="388800" cy="248651"/>
            </a:xfrm>
            <a:prstGeom prst="rect">
              <a:avLst/>
            </a:prstGeom>
            <a:noFill/>
            <a:ln w="9525">
              <a:solidFill>
                <a:srgbClr val="034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" descr="C:\Users\User\Pictures\Thailand.png">
              <a:extLst>
                <a:ext uri="{FF2B5EF4-FFF2-40B4-BE49-F238E27FC236}">
                  <a16:creationId xmlns:a16="http://schemas.microsoft.com/office/drawing/2014/main" id="{59A9A7C9-9B86-4E9D-9356-2A9B1F610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321663"/>
              <a:ext cx="388800" cy="2484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C:\Users\User\Pictures\images (3).png">
              <a:extLst>
                <a:ext uri="{FF2B5EF4-FFF2-40B4-BE49-F238E27FC236}">
                  <a16:creationId xmlns:a16="http://schemas.microsoft.com/office/drawing/2014/main" id="{880745F3-9604-4BE0-B096-254E35C41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" b="2"/>
            <a:stretch>
              <a:fillRect/>
            </a:stretch>
          </p:blipFill>
          <p:spPr bwMode="auto">
            <a:xfrm>
              <a:off x="8661400" y="5320016"/>
              <a:ext cx="39233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2EF5CCB2-A5F7-40B3-BB0B-A39897586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847892"/>
              <a:ext cx="388800" cy="2434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82DFB110-F90A-4527-9468-530781865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6333369"/>
              <a:ext cx="388800" cy="252000"/>
            </a:xfrm>
            <a:prstGeom prst="rect">
              <a:avLst/>
            </a:prstGeom>
            <a:noFill/>
            <a:ln>
              <a:solidFill>
                <a:srgbClr val="03476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52F20503-DC5A-4A14-8274-5A4379F67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300" y="5845461"/>
              <a:ext cx="385200" cy="256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6B99BBB-CF3F-4CD2-813D-3D25E30FE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937" y="5862283"/>
              <a:ext cx="388800" cy="259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A8A997F-E24D-47FC-8818-3009F5C7F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800" y="5839456"/>
              <a:ext cx="385200" cy="252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922BF94-2A4E-42F2-95A5-DD1E3CDB3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8" y="6331768"/>
              <a:ext cx="385201" cy="252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243D6BB-37CD-4CBB-8621-E3338F3EC79A}"/>
              </a:ext>
            </a:extLst>
          </p:cNvPr>
          <p:cNvSpPr/>
          <p:nvPr/>
        </p:nvSpPr>
        <p:spPr>
          <a:xfrm>
            <a:off x="2634568" y="1448470"/>
            <a:ext cx="6922863" cy="533595"/>
          </a:xfrm>
          <a:prstGeom prst="rect">
            <a:avLst/>
          </a:prstGeom>
          <a:solidFill>
            <a:srgbClr val="013D7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INVESTMENTS FROM ALL AROUND THE WORLD</a:t>
            </a:r>
            <a:endParaRPr lang="en-ID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42FC82-B8A2-40CC-8DA1-CE0AFA645F78}"/>
              </a:ext>
            </a:extLst>
          </p:cNvPr>
          <p:cNvSpPr/>
          <p:nvPr/>
        </p:nvSpPr>
        <p:spPr bwMode="auto">
          <a:xfrm>
            <a:off x="7750539" y="6460098"/>
            <a:ext cx="24384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*Per 31 </a:t>
            </a:r>
            <a:r>
              <a:rPr lang="en-US" sz="1600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</a:t>
            </a:r>
            <a:r>
              <a:rPr lang="en-US" sz="1600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6367343-C064-46E0-8321-8C829934B4B5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3C74D1-5C3D-4FFC-9F8E-1553C20F212B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086F584-842D-4207-B18A-FD42CA6D0546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5" name="Shape 46">
              <a:extLst>
                <a:ext uri="{FF2B5EF4-FFF2-40B4-BE49-F238E27FC236}">
                  <a16:creationId xmlns:a16="http://schemas.microsoft.com/office/drawing/2014/main" id="{A8CE52EC-8E17-488E-997E-A5FFAC4B0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Tenant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Eksisting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6" name="Shape 48">
              <a:extLst>
                <a:ext uri="{FF2B5EF4-FFF2-40B4-BE49-F238E27FC236}">
                  <a16:creationId xmlns:a16="http://schemas.microsoft.com/office/drawing/2014/main" id="{FE4D09D7-8DF6-44C7-AE83-34359E2AA6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9998875-414C-4EA6-B798-188630D19FD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AA4D3A-2E32-4C2B-BF43-EE8FA198DB4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92DFFA-050C-4F22-A624-F58F23106DD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70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AA8679-BC91-47D5-B41B-926FE305A1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6336236" cy="3428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0F413-D5A5-40E1-88E1-6448E214C0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/>
          <a:stretch/>
        </p:blipFill>
        <p:spPr>
          <a:xfrm>
            <a:off x="0" y="1116420"/>
            <a:ext cx="5867400" cy="57415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1" y="1103000"/>
            <a:ext cx="6336236" cy="2895600"/>
          </a:xfrm>
          <a:prstGeom prst="rect">
            <a:avLst/>
          </a:prstGeom>
          <a:solidFill>
            <a:srgbClr val="042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KIW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menyediakan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LAHAN INDUSTRI SIAP BANGUN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BANGUNAN PABRIK SIAP PAKAI (BPSP)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yang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MODERN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STANDARD INTERNASIONAL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seluas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total  61.878 m²,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yang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digunakan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pabrik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maupun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pergudangan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total area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seluas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250 Ha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HARGA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SANGAT KOMPETITIF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          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Lokasi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KIW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STRATEGIS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BEBAS BANJIR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7C7747-999A-4430-874A-DFEF3721A7FF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A604FA-69B3-4937-9E32-E8FF02535F35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A53542-053C-4E86-B8A3-3E07694D9E34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7" name="Shape 46">
              <a:extLst>
                <a:ext uri="{FF2B5EF4-FFF2-40B4-BE49-F238E27FC236}">
                  <a16:creationId xmlns:a16="http://schemas.microsoft.com/office/drawing/2014/main" id="{F13B4CF8-2915-43AE-9BD3-4EA51303E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1" y="152400"/>
              <a:ext cx="9165859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Bidang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Usaha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Bisnis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Utama :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Lahan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Industri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dan BPSP</a:t>
              </a:r>
            </a:p>
          </p:txBody>
        </p:sp>
        <p:cxnSp>
          <p:nvCxnSpPr>
            <p:cNvPr id="28" name="Shape 48">
              <a:extLst>
                <a:ext uri="{FF2B5EF4-FFF2-40B4-BE49-F238E27FC236}">
                  <a16:creationId xmlns:a16="http://schemas.microsoft.com/office/drawing/2014/main" id="{7CDAA611-1ADA-4B0F-9E3B-3A7AD770B0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DE61A7E-C557-447D-911D-815B8EA0A0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7633F1-6679-46F6-B3F5-8E5F32D65CC9}"/>
              </a:ext>
            </a:extLst>
          </p:cNvPr>
          <p:cNvSpPr/>
          <p:nvPr/>
        </p:nvSpPr>
        <p:spPr>
          <a:xfrm>
            <a:off x="7315200" y="1300042"/>
            <a:ext cx="3429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00524A-B3D2-4EE1-B3EB-293532E6A5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D44D09-4732-4AA3-BE0A-4D176C6E96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6CD9B1C-8708-4005-ACD7-E3909CEA9F03}"/>
              </a:ext>
            </a:extLst>
          </p:cNvPr>
          <p:cNvGrpSpPr/>
          <p:nvPr/>
        </p:nvGrpSpPr>
        <p:grpSpPr>
          <a:xfrm>
            <a:off x="180592" y="3596934"/>
            <a:ext cx="2274360" cy="3101251"/>
            <a:chOff x="95245" y="3680549"/>
            <a:chExt cx="2274360" cy="31012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C8F038-C7D3-4BB5-B31C-B2DF5F4F9999}"/>
                </a:ext>
              </a:extLst>
            </p:cNvPr>
            <p:cNvSpPr/>
            <p:nvPr/>
          </p:nvSpPr>
          <p:spPr>
            <a:xfrm>
              <a:off x="157754" y="4261433"/>
              <a:ext cx="2211851" cy="24463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31C9C4-A4BF-4D81-BEA6-3E8EFAB708BF}"/>
                </a:ext>
              </a:extLst>
            </p:cNvPr>
            <p:cNvSpPr/>
            <p:nvPr/>
          </p:nvSpPr>
          <p:spPr>
            <a:xfrm>
              <a:off x="95245" y="4335433"/>
              <a:ext cx="2211850" cy="24463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05FD4-A087-4D9E-808B-7B0E518AA698}"/>
                </a:ext>
              </a:extLst>
            </p:cNvPr>
            <p:cNvSpPr/>
            <p:nvPr/>
          </p:nvSpPr>
          <p:spPr>
            <a:xfrm>
              <a:off x="211315" y="3680549"/>
              <a:ext cx="1998486" cy="9041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Water Treatment Plant (WTP)</a:t>
              </a:r>
              <a:endParaRPr lang="ko-KR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36039D46-6AD3-4D4C-A54E-FDD22C67D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45" y="4584700"/>
              <a:ext cx="2211850" cy="19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KIW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didukung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WTP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kapasitas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distribusi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air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hingga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5.000 m³/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hari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 yang </a:t>
              </a:r>
              <a:r>
                <a:rPr lang="en-ID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mampu</a:t>
              </a:r>
              <a:r>
                <a:rPr lang="en-ID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menyuplai</a:t>
              </a:r>
              <a:r>
                <a:rPr lang="en-ID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kebutuhan</a:t>
              </a:r>
              <a:r>
                <a:rPr lang="en-ID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air </a:t>
              </a:r>
              <a:r>
                <a:rPr lang="en-ID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bersih</a:t>
              </a:r>
              <a:r>
                <a:rPr lang="en-ID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ID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ID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para investor.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A70F3E-8E03-4FD6-8BC2-9F6EC0D75A38}"/>
              </a:ext>
            </a:extLst>
          </p:cNvPr>
          <p:cNvGrpSpPr/>
          <p:nvPr/>
        </p:nvGrpSpPr>
        <p:grpSpPr>
          <a:xfrm>
            <a:off x="2654619" y="3625478"/>
            <a:ext cx="2274360" cy="3101251"/>
            <a:chOff x="95245" y="3680549"/>
            <a:chExt cx="2274360" cy="31012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15A264-FB69-40D4-AA5C-D576A6C3D19B}"/>
                </a:ext>
              </a:extLst>
            </p:cNvPr>
            <p:cNvSpPr/>
            <p:nvPr/>
          </p:nvSpPr>
          <p:spPr>
            <a:xfrm>
              <a:off x="157754" y="4261433"/>
              <a:ext cx="2211851" cy="24463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339743-24BD-4F87-8ABB-2C7E3ABF43FE}"/>
                </a:ext>
              </a:extLst>
            </p:cNvPr>
            <p:cNvSpPr/>
            <p:nvPr/>
          </p:nvSpPr>
          <p:spPr>
            <a:xfrm>
              <a:off x="95245" y="4335433"/>
              <a:ext cx="2211850" cy="24463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79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67EB8C-F411-41B4-BD64-DE09287FA8B5}"/>
                </a:ext>
              </a:extLst>
            </p:cNvPr>
            <p:cNvSpPr/>
            <p:nvPr/>
          </p:nvSpPr>
          <p:spPr>
            <a:xfrm>
              <a:off x="211315" y="3680549"/>
              <a:ext cx="1998486" cy="9041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Waste Water Treatment Plant (WWTP)</a:t>
              </a:r>
              <a:endParaRPr lang="ko-KR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46" name="TextBox 17">
              <a:extLst>
                <a:ext uri="{FF2B5EF4-FFF2-40B4-BE49-F238E27FC236}">
                  <a16:creationId xmlns:a16="http://schemas.microsoft.com/office/drawing/2014/main" id="{FFFD82AE-A45E-4DD9-91E3-4678C7BC1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45" y="4584700"/>
              <a:ext cx="2211850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KIW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adalah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satu-satunya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kawasan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industri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di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Jawa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Tengah yang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memiliki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instalasi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pengolahan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air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limbah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terpadu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(IPAL).</a:t>
              </a:r>
            </a:p>
            <a:p>
              <a:pPr algn="ctr" eaLnBrk="1" hangingPunct="1"/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8389C3-34EC-4D85-A78F-C919BDF11B63}"/>
              </a:ext>
            </a:extLst>
          </p:cNvPr>
          <p:cNvGrpSpPr/>
          <p:nvPr/>
        </p:nvGrpSpPr>
        <p:grpSpPr>
          <a:xfrm>
            <a:off x="5076808" y="3596934"/>
            <a:ext cx="2274360" cy="3101251"/>
            <a:chOff x="4938432" y="3661736"/>
            <a:chExt cx="2274360" cy="310125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510669-A4ED-4F4C-B8F4-44EA77DDFB21}"/>
                </a:ext>
              </a:extLst>
            </p:cNvPr>
            <p:cNvGrpSpPr/>
            <p:nvPr/>
          </p:nvGrpSpPr>
          <p:grpSpPr>
            <a:xfrm>
              <a:off x="4938432" y="3661736"/>
              <a:ext cx="2274360" cy="3101251"/>
              <a:chOff x="95245" y="3680549"/>
              <a:chExt cx="2274360" cy="310125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3DBAEC3-4EA6-4FE3-AD7F-EB4625953B5A}"/>
                  </a:ext>
                </a:extLst>
              </p:cNvPr>
              <p:cNvSpPr/>
              <p:nvPr/>
            </p:nvSpPr>
            <p:spPr>
              <a:xfrm>
                <a:off x="157754" y="4261433"/>
                <a:ext cx="2211851" cy="24463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A868E79-7A85-4B8D-BAE5-1E4E861BD91D}"/>
                  </a:ext>
                </a:extLst>
              </p:cNvPr>
              <p:cNvSpPr/>
              <p:nvPr/>
            </p:nvSpPr>
            <p:spPr>
              <a:xfrm>
                <a:off x="95245" y="4335433"/>
                <a:ext cx="2211850" cy="24463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E0A6E2-D010-437C-9D1D-92BA3D13B37C}"/>
                  </a:ext>
                </a:extLst>
              </p:cNvPr>
              <p:cNvSpPr/>
              <p:nvPr/>
            </p:nvSpPr>
            <p:spPr>
              <a:xfrm>
                <a:off x="211315" y="3680549"/>
                <a:ext cx="1998486" cy="90415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Maintenance Fee</a:t>
                </a:r>
                <a:endParaRPr lang="ko-KR" alt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  <p:sp>
            <p:nvSpPr>
              <p:cNvPr id="51" name="TextBox 17">
                <a:extLst>
                  <a:ext uri="{FF2B5EF4-FFF2-40B4-BE49-F238E27FC236}">
                    <a16:creationId xmlns:a16="http://schemas.microsoft.com/office/drawing/2014/main" id="{E65D8E4B-4076-4055-A911-D7E42AE1E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45" y="4584700"/>
                <a:ext cx="2211850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FA87B5-87B4-4DDA-B31C-0EA479387AD2}"/>
                </a:ext>
              </a:extLst>
            </p:cNvPr>
            <p:cNvSpPr txBox="1"/>
            <p:nvPr/>
          </p:nvSpPr>
          <p:spPr>
            <a:xfrm>
              <a:off x="4948225" y="4573144"/>
              <a:ext cx="2167624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KIW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berkomitmen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 eaLnBrk="1" hangingPunct="1"/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memberikan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pelayanan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yang optimal dan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terbaik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didukung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biaya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pelayanan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ramah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investor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FE98E-F039-46CF-802E-4BC997990D18}"/>
              </a:ext>
            </a:extLst>
          </p:cNvPr>
          <p:cNvGrpSpPr/>
          <p:nvPr/>
        </p:nvGrpSpPr>
        <p:grpSpPr>
          <a:xfrm>
            <a:off x="7451146" y="3567364"/>
            <a:ext cx="2274360" cy="3101251"/>
            <a:chOff x="7355253" y="3657107"/>
            <a:chExt cx="2274360" cy="310125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4E57033-107A-4835-A9AB-1FEC9065357F}"/>
                </a:ext>
              </a:extLst>
            </p:cNvPr>
            <p:cNvGrpSpPr/>
            <p:nvPr/>
          </p:nvGrpSpPr>
          <p:grpSpPr>
            <a:xfrm>
              <a:off x="7355253" y="3657107"/>
              <a:ext cx="2274360" cy="3101251"/>
              <a:chOff x="95245" y="3680549"/>
              <a:chExt cx="2274360" cy="3101251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0C06989-ED8B-4DFB-A4D9-91094512AEDF}"/>
                  </a:ext>
                </a:extLst>
              </p:cNvPr>
              <p:cNvSpPr/>
              <p:nvPr/>
            </p:nvSpPr>
            <p:spPr>
              <a:xfrm>
                <a:off x="157754" y="4261433"/>
                <a:ext cx="2211851" cy="244636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3E2B83-6341-47A5-AB97-E3CFB5E4BC49}"/>
                  </a:ext>
                </a:extLst>
              </p:cNvPr>
              <p:cNvSpPr/>
              <p:nvPr/>
            </p:nvSpPr>
            <p:spPr>
              <a:xfrm>
                <a:off x="95245" y="4335433"/>
                <a:ext cx="2211850" cy="24463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648946-D3A9-4D1B-A6B3-2F30548287A9}"/>
                  </a:ext>
                </a:extLst>
              </p:cNvPr>
              <p:cNvSpPr/>
              <p:nvPr/>
            </p:nvSpPr>
            <p:spPr>
              <a:xfrm>
                <a:off x="211315" y="3680549"/>
                <a:ext cx="1998486" cy="9041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Parking Management</a:t>
                </a:r>
                <a:endParaRPr lang="ko-KR" alt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  <p:sp>
            <p:nvSpPr>
              <p:cNvPr id="58" name="TextBox 17">
                <a:extLst>
                  <a:ext uri="{FF2B5EF4-FFF2-40B4-BE49-F238E27FC236}">
                    <a16:creationId xmlns:a16="http://schemas.microsoft.com/office/drawing/2014/main" id="{821A597F-464F-4280-88BB-C426B6B59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45" y="4584700"/>
                <a:ext cx="2211850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FB71D14-B2A2-4248-A0E8-1A61854A7F8E}"/>
                </a:ext>
              </a:extLst>
            </p:cNvPr>
            <p:cNvSpPr txBox="1"/>
            <p:nvPr/>
          </p:nvSpPr>
          <p:spPr>
            <a:xfrm>
              <a:off x="7365046" y="4568515"/>
              <a:ext cx="2167624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KIW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berkomitmen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eaLnBrk="1" hangingPunct="1"/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memberikan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eaLnBrk="1" hangingPunct="1"/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ketersediaan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tempat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eaLnBrk="1" hangingPunct="1"/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parkir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biaya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eaLnBrk="1" hangingPunct="1"/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yang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kompetitif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eaLnBrk="1" hangingPunct="1"/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EAD62-DC04-4BF5-AA24-2310FD0EA146}"/>
              </a:ext>
            </a:extLst>
          </p:cNvPr>
          <p:cNvGrpSpPr/>
          <p:nvPr/>
        </p:nvGrpSpPr>
        <p:grpSpPr>
          <a:xfrm>
            <a:off x="9792093" y="3561219"/>
            <a:ext cx="2274361" cy="3101251"/>
            <a:chOff x="9765239" y="3657107"/>
            <a:chExt cx="2274361" cy="310125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7B836A4-9525-400A-9E86-72536863E0CD}"/>
                </a:ext>
              </a:extLst>
            </p:cNvPr>
            <p:cNvGrpSpPr/>
            <p:nvPr/>
          </p:nvGrpSpPr>
          <p:grpSpPr>
            <a:xfrm>
              <a:off x="9765240" y="3657107"/>
              <a:ext cx="2274360" cy="3101251"/>
              <a:chOff x="95245" y="3680549"/>
              <a:chExt cx="2274360" cy="310125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7061D4-D242-49A7-9880-778568B9F9B4}"/>
                  </a:ext>
                </a:extLst>
              </p:cNvPr>
              <p:cNvSpPr/>
              <p:nvPr/>
            </p:nvSpPr>
            <p:spPr>
              <a:xfrm>
                <a:off x="157754" y="4261433"/>
                <a:ext cx="2211851" cy="2446367"/>
              </a:xfrm>
              <a:prstGeom prst="rect">
                <a:avLst/>
              </a:prstGeom>
              <a:solidFill>
                <a:srgbClr val="0347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2B7B665-7C58-4206-B5B9-9D299AB78BA8}"/>
                  </a:ext>
                </a:extLst>
              </p:cNvPr>
              <p:cNvSpPr/>
              <p:nvPr/>
            </p:nvSpPr>
            <p:spPr>
              <a:xfrm>
                <a:off x="95245" y="4335433"/>
                <a:ext cx="2211850" cy="24463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347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13F6298-8CD9-448B-8586-218C08BE234A}"/>
                  </a:ext>
                </a:extLst>
              </p:cNvPr>
              <p:cNvSpPr/>
              <p:nvPr/>
            </p:nvSpPr>
            <p:spPr>
              <a:xfrm>
                <a:off x="211315" y="3680549"/>
                <a:ext cx="1998486" cy="904151"/>
              </a:xfrm>
              <a:prstGeom prst="rect">
                <a:avLst/>
              </a:prstGeom>
              <a:solidFill>
                <a:srgbClr val="0347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Sewa</a:t>
                </a:r>
                <a:r>
                  <a:rPr lang="en-US" altLang="ko-K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Bangunan</a:t>
                </a:r>
                <a:r>
                  <a:rPr lang="en-US" altLang="ko-K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 Kantor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  <p:sp>
            <p:nvSpPr>
              <p:cNvPr id="64" name="TextBox 17">
                <a:extLst>
                  <a:ext uri="{FF2B5EF4-FFF2-40B4-BE49-F238E27FC236}">
                    <a16:creationId xmlns:a16="http://schemas.microsoft.com/office/drawing/2014/main" id="{F5AF2EFE-C89B-4505-B1F2-48EBC84C9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45" y="4584700"/>
                <a:ext cx="2211850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5" name="TextBox 21">
              <a:extLst>
                <a:ext uri="{FF2B5EF4-FFF2-40B4-BE49-F238E27FC236}">
                  <a16:creationId xmlns:a16="http://schemas.microsoft.com/office/drawing/2014/main" id="{26F58851-A758-4328-BB32-A57A85D6D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239" y="4614492"/>
              <a:ext cx="2211852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KIW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menyediakan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gedung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perkantoran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disewakan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harga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kompetitif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dan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lokasi</a:t>
              </a:r>
              <a:r>
                <a:rPr lang="en-US" altLang="en-US" sz="1700" dirty="0">
                  <a:latin typeface="Cambria" panose="02040503050406030204" pitchFamily="18" charset="0"/>
                  <a:ea typeface="Cambria" panose="02040503050406030204" pitchFamily="18" charset="0"/>
                </a:rPr>
                <a:t> yang </a:t>
              </a:r>
              <a:r>
                <a:rPr lang="en-US" altLang="en-US" sz="17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strategis</a:t>
              </a:r>
              <a:endParaRPr lang="en-US" altLang="en-US" sz="17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E034A61-6A8D-41D4-AA51-27B3EE66B407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13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57C47D-A23C-4A32-A5E7-D9385D165E72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7DDC3DD-BE7D-4778-ACDE-B6238A87C292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71" name="Shape 46">
              <a:extLst>
                <a:ext uri="{FF2B5EF4-FFF2-40B4-BE49-F238E27FC236}">
                  <a16:creationId xmlns:a16="http://schemas.microsoft.com/office/drawing/2014/main" id="{CA68900B-E09A-479C-9E60-383F77583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Bidang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Usaha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Bisnis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Pendukung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72" name="Shape 48">
              <a:extLst>
                <a:ext uri="{FF2B5EF4-FFF2-40B4-BE49-F238E27FC236}">
                  <a16:creationId xmlns:a16="http://schemas.microsoft.com/office/drawing/2014/main" id="{99401E89-AA23-4F11-AD14-E99200D63F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A8B1699-E499-4090-9ADB-DB5F8602E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C6AEB0C-30DB-4193-A3CA-71A5A5B077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F537444-5B47-485F-A2F2-A44D240812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02CC2-AE56-4379-B2E6-6A2C992B43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13" y="1175897"/>
            <a:ext cx="1835815" cy="18962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1CCA89-A439-482C-BC1D-B34264A5B8BC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1295905" y="2123999"/>
            <a:ext cx="3978308" cy="14729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73756E-DF47-4F94-BF76-BBEE7CC67A62}"/>
              </a:ext>
            </a:extLst>
          </p:cNvPr>
          <p:cNvCxnSpPr>
            <a:stCxn id="8" idx="1"/>
            <a:endCxn id="45" idx="0"/>
          </p:cNvCxnSpPr>
          <p:nvPr/>
        </p:nvCxnSpPr>
        <p:spPr>
          <a:xfrm flipH="1">
            <a:off x="3769932" y="2123999"/>
            <a:ext cx="1504281" cy="1501479"/>
          </a:xfrm>
          <a:prstGeom prst="straightConnector1">
            <a:avLst/>
          </a:prstGeom>
          <a:ln>
            <a:solidFill>
              <a:srgbClr val="779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CFD03B-9791-4F38-A4DF-3902C6B496E9}"/>
              </a:ext>
            </a:extLst>
          </p:cNvPr>
          <p:cNvCxnSpPr>
            <a:stCxn id="8" idx="2"/>
            <a:endCxn id="50" idx="0"/>
          </p:cNvCxnSpPr>
          <p:nvPr/>
        </p:nvCxnSpPr>
        <p:spPr>
          <a:xfrm>
            <a:off x="6192121" y="3072101"/>
            <a:ext cx="0" cy="52483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638C44-E6D1-47C9-BA24-236BCD293550}"/>
              </a:ext>
            </a:extLst>
          </p:cNvPr>
          <p:cNvCxnSpPr>
            <a:stCxn id="8" idx="3"/>
            <a:endCxn id="57" idx="0"/>
          </p:cNvCxnSpPr>
          <p:nvPr/>
        </p:nvCxnSpPr>
        <p:spPr>
          <a:xfrm>
            <a:off x="7110028" y="2123999"/>
            <a:ext cx="1456431" cy="14433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554A9C-D23D-43DD-A3AE-741F46399EBC}"/>
              </a:ext>
            </a:extLst>
          </p:cNvPr>
          <p:cNvCxnSpPr>
            <a:stCxn id="8" idx="3"/>
            <a:endCxn id="63" idx="0"/>
          </p:cNvCxnSpPr>
          <p:nvPr/>
        </p:nvCxnSpPr>
        <p:spPr>
          <a:xfrm>
            <a:off x="7110028" y="2123999"/>
            <a:ext cx="3797379" cy="1437220"/>
          </a:xfrm>
          <a:prstGeom prst="straightConnector1">
            <a:avLst/>
          </a:prstGeom>
          <a:ln>
            <a:solidFill>
              <a:srgbClr val="0347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6B9A621-0489-4253-B597-D701985C85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5B2553-6870-48BB-8438-E1A0A1FBFFE2}"/>
              </a:ext>
            </a:extLst>
          </p:cNvPr>
          <p:cNvGrpSpPr/>
          <p:nvPr/>
        </p:nvGrpSpPr>
        <p:grpSpPr>
          <a:xfrm>
            <a:off x="5430474" y="3642726"/>
            <a:ext cx="6475503" cy="2834274"/>
            <a:chOff x="5430474" y="2804526"/>
            <a:chExt cx="6475503" cy="28342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FC7159-A8C3-40ED-8516-EE2E8840D952}"/>
                </a:ext>
              </a:extLst>
            </p:cNvPr>
            <p:cNvSpPr/>
            <p:nvPr/>
          </p:nvSpPr>
          <p:spPr>
            <a:xfrm>
              <a:off x="5430474" y="2804526"/>
              <a:ext cx="6475503" cy="2834274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2AF47DEA-F197-4F07-B207-BB3504D35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884944"/>
              <a:ext cx="6343377" cy="26776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34767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PT KIW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merupakan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salah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satu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Kawasan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Industri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di Indonesia yang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memiliki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fasilitas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KLIK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sehingga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Perusahaan Anda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dapat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memulai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konstruksi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lebih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cepat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dengan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syarat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dokumen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sudah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lengkap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siap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untuk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diproses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berdasarkan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SK </a:t>
              </a:r>
              <a:r>
                <a:rPr lang="en-US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Kepala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Badan </a:t>
              </a:r>
              <a:r>
                <a:rPr lang="en-US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Koordinasi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Penanaman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Modal RI </a:t>
              </a:r>
              <a:r>
                <a:rPr lang="en-US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Nomor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24 </a:t>
              </a:r>
              <a:r>
                <a:rPr lang="en-US" alt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Tahun</a:t>
              </a:r>
              <a:r>
                <a:rPr lang="en-US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2016</a:t>
              </a:r>
              <a:endParaRPr lang="en-ID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45A950-AC30-42B7-B5A9-3CC56B76895B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14</a:t>
            </a:r>
            <a:endParaRPr lang="en-ID" sz="1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2BA398-5C12-4CB1-85C3-C4B9CC819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306" r="47754">
                        <a14:foregroundMark x1="8029" y1="63587" x2="8029" y2="63587"/>
                        <a14:foregroundMark x1="16423" y1="66848" x2="16423" y2="66848"/>
                        <a14:foregroundMark x1="27372" y1="65217" x2="27372" y2="65217"/>
                        <a14:foregroundMark x1="38686" y1="66848" x2="38686" y2="6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65"/>
          <a:stretch/>
        </p:blipFill>
        <p:spPr bwMode="auto">
          <a:xfrm>
            <a:off x="9316328" y="1622260"/>
            <a:ext cx="1752600" cy="16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6C8FF-F1E3-44BE-AA29-CD1C374B24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86" b="70286" l="57234" r="91383">
                        <a14:foregroundMark x1="58085" y1="46857" x2="58085" y2="46857"/>
                        <a14:foregroundMark x1="57447" y1="65429" x2="57447" y2="65429"/>
                        <a14:foregroundMark x1="77234" y1="52286" x2="77234" y2="52286"/>
                        <a14:foregroundMark x1="75319" y1="38286" x2="75319" y2="38286"/>
                        <a14:foregroundMark x1="57340" y1="48857" x2="57340" y2="48857"/>
                        <a14:foregroundMark x1="84681" y1="53714" x2="84681" y2="53714"/>
                        <a14:foregroundMark x1="91383" y1="64286" x2="91383" y2="64286"/>
                        <a14:backgroundMark x1="65532" y1="50857" x2="65532" y2="50857"/>
                        <a14:backgroundMark x1="66489" y1="60857" x2="66489" y2="6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0" b="320"/>
          <a:stretch/>
        </p:blipFill>
        <p:spPr>
          <a:xfrm>
            <a:off x="6484857" y="2168516"/>
            <a:ext cx="2429046" cy="10467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D2EF58-6142-460E-BD89-2520DFE47633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D262C6-9494-4BAE-BB31-506B1D69A4A6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4" name="Shape 46">
              <a:extLst>
                <a:ext uri="{FF2B5EF4-FFF2-40B4-BE49-F238E27FC236}">
                  <a16:creationId xmlns:a16="http://schemas.microsoft.com/office/drawing/2014/main" id="{51EEA888-CFE5-46FA-A0AE-79C916CA9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Mengapa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KIW?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Kemudahan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Investasi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Langsung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Konstruksi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(KLIK)</a:t>
              </a:r>
            </a:p>
          </p:txBody>
        </p:sp>
        <p:cxnSp>
          <p:nvCxnSpPr>
            <p:cNvPr id="25" name="Shape 48">
              <a:extLst>
                <a:ext uri="{FF2B5EF4-FFF2-40B4-BE49-F238E27FC236}">
                  <a16:creationId xmlns:a16="http://schemas.microsoft.com/office/drawing/2014/main" id="{71FB58BC-C406-4620-B526-BD9186337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6DB7357-FEB3-4C9C-9130-04F5323C39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F0D5F-6349-4315-BBFD-2A04E66E2F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F3F372-9B76-4BAC-BBB7-5BDEE854282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0C56134-1021-4A8F-A28F-746F972F37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334BA4-5507-40DA-8B6B-C4679C23DCE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/>
          <a:stretch>
            <a:fillRect/>
          </a:stretch>
        </p:blipFill>
        <p:spPr>
          <a:xfrm>
            <a:off x="0" y="-9525"/>
            <a:ext cx="8077200" cy="6886575"/>
          </a:xfrm>
        </p:spPr>
      </p:pic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3BF0636-A75B-4C7D-B3DE-34DD4E77D6C3}"/>
              </a:ext>
            </a:extLst>
          </p:cNvPr>
          <p:cNvSpPr txBox="1">
            <a:spLocks/>
          </p:cNvSpPr>
          <p:nvPr/>
        </p:nvSpPr>
        <p:spPr>
          <a:xfrm>
            <a:off x="7924800" y="1330114"/>
            <a:ext cx="3769627" cy="11129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LOKASI RAMAH INVESTASI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66BBA-8908-4BA2-8F6E-E90667D73068}"/>
              </a:ext>
            </a:extLst>
          </p:cNvPr>
          <p:cNvSpPr/>
          <p:nvPr/>
        </p:nvSpPr>
        <p:spPr>
          <a:xfrm>
            <a:off x="6876954" y="2514600"/>
            <a:ext cx="514369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Lokasi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Strategis</a:t>
            </a: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2C6A54-2566-44D3-BAD1-60251AF936EA}"/>
              </a:ext>
            </a:extLst>
          </p:cNvPr>
          <p:cNvSpPr/>
          <p:nvPr/>
        </p:nvSpPr>
        <p:spPr>
          <a:xfrm>
            <a:off x="6705600" y="2863218"/>
            <a:ext cx="514369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Harga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Kompetitif</a:t>
            </a: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A5386D-A21C-4217-9511-A8A89EAA07E8}"/>
              </a:ext>
            </a:extLst>
          </p:cNvPr>
          <p:cNvSpPr/>
          <p:nvPr/>
        </p:nvSpPr>
        <p:spPr>
          <a:xfrm>
            <a:off x="6550736" y="3211836"/>
            <a:ext cx="514369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One-Stop-Services</a:t>
            </a:r>
            <a:endParaRPr lang="en-ID" sz="2000" b="1" i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F38652-6587-4B2A-92DD-A4423C0EED6F}"/>
              </a:ext>
            </a:extLst>
          </p:cNvPr>
          <p:cNvSpPr/>
          <p:nvPr/>
        </p:nvSpPr>
        <p:spPr>
          <a:xfrm>
            <a:off x="6400800" y="3560454"/>
            <a:ext cx="561984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Fasiltas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Infrastruktur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Modern</a:t>
            </a: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8154F5-3FC2-4E69-A4B9-AFAF4C9E5414}"/>
              </a:ext>
            </a:extLst>
          </p:cNvPr>
          <p:cNvSpPr/>
          <p:nvPr/>
        </p:nvSpPr>
        <p:spPr>
          <a:xfrm>
            <a:off x="6229446" y="3908740"/>
            <a:ext cx="561984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Upah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Minimum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Kompetitif</a:t>
            </a: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DB8A4F-768F-483F-8F18-6E4497F53C9F}"/>
              </a:ext>
            </a:extLst>
          </p:cNvPr>
          <p:cNvSpPr/>
          <p:nvPr/>
        </p:nvSpPr>
        <p:spPr>
          <a:xfrm>
            <a:off x="6074582" y="4257358"/>
            <a:ext cx="561984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Nyaman</a:t>
            </a: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ED0C2-6CEC-47D3-A8BC-7550EBF4411A}"/>
              </a:ext>
            </a:extLst>
          </p:cNvPr>
          <p:cNvSpPr/>
          <p:nvPr/>
        </p:nvSpPr>
        <p:spPr>
          <a:xfrm>
            <a:off x="5943600" y="4605976"/>
            <a:ext cx="561984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Banjir</a:t>
            </a: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8AA92C-38B1-44C6-A415-6510B2EA7A21}"/>
              </a:ext>
            </a:extLst>
          </p:cNvPr>
          <p:cNvSpPr/>
          <p:nvPr/>
        </p:nvSpPr>
        <p:spPr>
          <a:xfrm>
            <a:off x="5808097" y="5731988"/>
            <a:ext cx="621254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Kemudahan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Investor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mengurus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03263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Ijin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Lokasi</a:t>
            </a:r>
          </a:p>
          <a:p>
            <a:pPr marL="703263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Pengesahaan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Site Plan</a:t>
            </a:r>
          </a:p>
          <a:p>
            <a:pPr marL="703263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AMDAL (</a:t>
            </a:r>
            <a:r>
              <a:rPr lang="en-US" sz="2000" b="1" dirty="0" err="1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kecuali</a:t>
            </a:r>
            <a:r>
              <a:rPr lang="en-US" sz="2000" b="1" dirty="0">
                <a:solidFill>
                  <a:srgbClr val="03476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Perusahaan B3)</a:t>
            </a:r>
          </a:p>
          <a:p>
            <a:pPr marL="703263" indent="-342900">
              <a:buFont typeface="Wingdings" panose="05000000000000000000" pitchFamily="2" charset="2"/>
              <a:buChar char="§"/>
            </a:pPr>
            <a:endParaRPr lang="en-ID" sz="2000" b="1" dirty="0">
              <a:solidFill>
                <a:srgbClr val="03476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E128CA-2127-449A-A775-F11A54C648DA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15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56F2FB-621B-4975-BB8E-987A6756B656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DE5A75-456D-4031-9CF6-EBA6BF7DE3B4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8" name="Shape 46">
              <a:extLst>
                <a:ext uri="{FF2B5EF4-FFF2-40B4-BE49-F238E27FC236}">
                  <a16:creationId xmlns:a16="http://schemas.microsoft.com/office/drawing/2014/main" id="{F9D64544-E42C-4B22-AA8D-EEFBF8B43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Mengapa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KIW?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Kemudahan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Bisnis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4" name="Shape 48">
              <a:extLst>
                <a:ext uri="{FF2B5EF4-FFF2-40B4-BE49-F238E27FC236}">
                  <a16:creationId xmlns:a16="http://schemas.microsoft.com/office/drawing/2014/main" id="{F680647C-9769-4A11-A889-11EF3E8A91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EC31226-0039-403C-B40C-85EC3E13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794DB-C6E8-45B2-A8B3-DACFCEE5F6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BFBCDE-3A57-4BBB-8B16-3F5B3F83B0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24159D2-34DE-4AFF-8CD0-50E2C9FE9685}"/>
              </a:ext>
            </a:extLst>
          </p:cNvPr>
          <p:cNvSpPr/>
          <p:nvPr/>
        </p:nvSpPr>
        <p:spPr bwMode="auto">
          <a:xfrm>
            <a:off x="307041" y="6333049"/>
            <a:ext cx="11580160" cy="4584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DC9BF920-8003-4E19-9704-45E9BFD0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-64"/>
          <a:stretch/>
        </p:blipFill>
        <p:spPr bwMode="auto">
          <a:xfrm>
            <a:off x="9753600" y="1312321"/>
            <a:ext cx="1676400" cy="111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DCBFE9A-07D6-4D47-84E3-1FE6DEC79711}"/>
              </a:ext>
            </a:extLst>
          </p:cNvPr>
          <p:cNvSpPr/>
          <p:nvPr/>
        </p:nvSpPr>
        <p:spPr>
          <a:xfrm>
            <a:off x="304801" y="2459022"/>
            <a:ext cx="11582400" cy="458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201644B-E803-4318-ADE1-D6179A7FB05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000" y="1302947"/>
            <a:ext cx="1676400" cy="111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TextBox 28">
            <a:extLst>
              <a:ext uri="{FF2B5EF4-FFF2-40B4-BE49-F238E27FC236}">
                <a16:creationId xmlns:a16="http://schemas.microsoft.com/office/drawing/2014/main" id="{C5E8AB4E-AC16-424A-AB88-3F260E8F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93122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Water Treatment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Plant 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(WTP)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2CD3308-4908-4AA8-B8D1-1FF9E982B5A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90324" y="1300630"/>
            <a:ext cx="1676400" cy="111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Box 35">
            <a:extLst>
              <a:ext uri="{FF2B5EF4-FFF2-40B4-BE49-F238E27FC236}">
                <a16:creationId xmlns:a16="http://schemas.microsoft.com/office/drawing/2014/main" id="{BBE3FAED-998E-4E4B-9220-EAB37F5D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624" y="2395015"/>
            <a:ext cx="2447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Waste Water Treatment Plant 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(WWTP)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6519862-A7D3-4B47-B8E8-402649F6DF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7543800" y="1295400"/>
            <a:ext cx="1676400" cy="111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TextBox 42">
            <a:extLst>
              <a:ext uri="{FF2B5EF4-FFF2-40B4-BE49-F238E27FC236}">
                <a16:creationId xmlns:a16="http://schemas.microsoft.com/office/drawing/2014/main" id="{CEF9CA00-5E41-4079-AD64-5FB2E2C2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628" y="2447126"/>
            <a:ext cx="1717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Akses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Jalan Kawasan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83519AB-62C7-4A0F-B603-D7268B26A5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51239" y="1300630"/>
            <a:ext cx="1677681" cy="111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TextBox 35">
            <a:extLst>
              <a:ext uri="{FF2B5EF4-FFF2-40B4-BE49-F238E27FC236}">
                <a16:creationId xmlns:a16="http://schemas.microsoft.com/office/drawing/2014/main" id="{F644D6BF-BE3A-4146-9F21-03E6B1AD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597" y="2430306"/>
            <a:ext cx="1809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Jaringan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Listrik &amp; </a:t>
            </a: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Penerangan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Jalan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3643BCCC-5A3F-4998-945B-12AB8008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289" y="2441559"/>
            <a:ext cx="157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Layanan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KLIK </a:t>
            </a: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dari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BKPM RI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A988F2DD-9CD3-487A-8B9F-C1D827CE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66"/>
          <a:stretch/>
        </p:blipFill>
        <p:spPr bwMode="auto">
          <a:xfrm>
            <a:off x="9796423" y="3222391"/>
            <a:ext cx="1633575" cy="111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166C8C62-80E7-479C-9AB3-5E92E7AC3DBE}"/>
              </a:ext>
            </a:extLst>
          </p:cNvPr>
          <p:cNvSpPr/>
          <p:nvPr/>
        </p:nvSpPr>
        <p:spPr bwMode="auto">
          <a:xfrm>
            <a:off x="304801" y="4391049"/>
            <a:ext cx="11582400" cy="4584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2EDDB15-856C-4168-856A-A97AFE0784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/>
          <a:stretch/>
        </p:blipFill>
        <p:spPr bwMode="auto">
          <a:xfrm>
            <a:off x="2984500" y="3222391"/>
            <a:ext cx="1676400" cy="111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9" name="TextBox 35">
            <a:extLst>
              <a:ext uri="{FF2B5EF4-FFF2-40B4-BE49-F238E27FC236}">
                <a16:creationId xmlns:a16="http://schemas.microsoft.com/office/drawing/2014/main" id="{1B3DC776-D2BD-431A-BC06-05217136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563" y="4450560"/>
            <a:ext cx="1652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Emergency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24/7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F96CD354-8785-48CB-A34E-2D254219F20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/>
        </p:blipFill>
        <p:spPr bwMode="auto">
          <a:xfrm>
            <a:off x="7543800" y="3205728"/>
            <a:ext cx="1676400" cy="1116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2" name="TextBox 42">
            <a:extLst>
              <a:ext uri="{FF2B5EF4-FFF2-40B4-BE49-F238E27FC236}">
                <a16:creationId xmlns:a16="http://schemas.microsoft.com/office/drawing/2014/main" id="{20CA6261-2A7A-4D5D-B10C-B80BE4E27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079" y="4337015"/>
            <a:ext cx="1755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Jaringan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Gas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Alam</a:t>
            </a:r>
            <a:endParaRPr lang="en-US" altLang="en-US" sz="1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FB9A7D0-BFF0-40C2-BB65-28B44222DF4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/>
        </p:blipFill>
        <p:spPr bwMode="auto">
          <a:xfrm>
            <a:off x="5251564" y="3208093"/>
            <a:ext cx="1677681" cy="111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0" name="TextBox 35">
            <a:extLst>
              <a:ext uri="{FF2B5EF4-FFF2-40B4-BE49-F238E27FC236}">
                <a16:creationId xmlns:a16="http://schemas.microsoft.com/office/drawing/2014/main" id="{26C16CC8-E9DD-4B7C-9224-4C2F7224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998" y="4347286"/>
            <a:ext cx="1682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Hidran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&amp; </a:t>
            </a: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Sistem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Drainase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81" name="TextBox 43">
            <a:extLst>
              <a:ext uri="{FF2B5EF4-FFF2-40B4-BE49-F238E27FC236}">
                <a16:creationId xmlns:a16="http://schemas.microsoft.com/office/drawing/2014/main" id="{5A9EE8A3-0B6F-4EB0-A3F4-1D651303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113" y="4477986"/>
            <a:ext cx="1571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Tempat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Ibadah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B54243A-3393-46AD-9A1E-9E00A5C64BC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/>
        </p:blipFill>
        <p:spPr bwMode="auto">
          <a:xfrm>
            <a:off x="7571140" y="5164457"/>
            <a:ext cx="1669861" cy="109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3" name="TextBox 43">
            <a:extLst>
              <a:ext uri="{FF2B5EF4-FFF2-40B4-BE49-F238E27FC236}">
                <a16:creationId xmlns:a16="http://schemas.microsoft.com/office/drawing/2014/main" id="{3728A85B-16E6-4788-BC62-ABB260F0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895" y="6415307"/>
            <a:ext cx="1692654" cy="3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CCTV Kawasan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DFC8314-178C-49A0-809C-DA9AB9EE5DF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147404"/>
            <a:ext cx="1674630" cy="111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5" name="TextBox 28">
            <a:extLst>
              <a:ext uri="{FF2B5EF4-FFF2-40B4-BE49-F238E27FC236}">
                <a16:creationId xmlns:a16="http://schemas.microsoft.com/office/drawing/2014/main" id="{A21BF1C5-B791-47B9-889E-85BF47F0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5" y="6409633"/>
            <a:ext cx="1675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Green Zone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C6B8B872-21C4-416F-B509-6293B6450ED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371" y="5156601"/>
            <a:ext cx="1676400" cy="1113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7" name="TextBox 35">
            <a:extLst>
              <a:ext uri="{FF2B5EF4-FFF2-40B4-BE49-F238E27FC236}">
                <a16:creationId xmlns:a16="http://schemas.microsoft.com/office/drawing/2014/main" id="{932BC1DF-C613-4ECB-B0BE-FCCC90C7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453" y="6299074"/>
            <a:ext cx="165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Jaringan</a:t>
            </a:r>
            <a:endParaRPr lang="en-US" altLang="en-US" sz="1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Telekomunikasi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F67CD92-D517-4A6C-A6B5-6C01302B08F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42597" y="5145569"/>
            <a:ext cx="1669861" cy="111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9" name="TextBox 43">
            <a:extLst>
              <a:ext uri="{FF2B5EF4-FFF2-40B4-BE49-F238E27FC236}">
                <a16:creationId xmlns:a16="http://schemas.microsoft.com/office/drawing/2014/main" id="{267656D0-2098-456C-B3E3-5F21C462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628" y="6330150"/>
            <a:ext cx="169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Bangunan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Kantor &amp; </a:t>
            </a: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ATM 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9E90AAD-444D-4B33-9452-31C9DDC7692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/>
          <a:stretch/>
        </p:blipFill>
        <p:spPr bwMode="auto">
          <a:xfrm>
            <a:off x="762000" y="3182882"/>
            <a:ext cx="1676400" cy="111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" name="TextBox 35">
            <a:extLst>
              <a:ext uri="{FF2B5EF4-FFF2-40B4-BE49-F238E27FC236}">
                <a16:creationId xmlns:a16="http://schemas.microsoft.com/office/drawing/2014/main" id="{9A05EF6A-128D-456B-BE44-ED978CBB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97" y="4358664"/>
            <a:ext cx="165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err="1">
                <a:latin typeface="Arial" panose="020B0604020202020204" pitchFamily="34" charset="0"/>
                <a:ea typeface="MS PGothic" panose="020B0600070205080204" pitchFamily="34" charset="-128"/>
              </a:rPr>
              <a:t>Pemadam</a:t>
            </a: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400" b="1" i="1" dirty="0" err="1">
                <a:latin typeface="Arial" panose="020B0604020202020204" pitchFamily="34" charset="0"/>
                <a:ea typeface="MS PGothic" panose="020B0600070205080204" pitchFamily="34" charset="-128"/>
              </a:rPr>
              <a:t>Kebakaran</a:t>
            </a:r>
            <a:endParaRPr lang="en-US" altLang="en-US" sz="1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90A24E8C-A490-4731-96D3-FD1B7B2C0D2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"/>
          <a:stretch/>
        </p:blipFill>
        <p:spPr bwMode="auto">
          <a:xfrm>
            <a:off x="9798138" y="5164457"/>
            <a:ext cx="1669861" cy="109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83D9AE4-0172-4DA8-BB47-11738F25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6423" y="6258580"/>
            <a:ext cx="1692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Security Kawasan 24/7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58551C0-F94D-45D5-B013-8E64727990A2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7E1C9B-A825-40DF-8EE7-A824378D9BC9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B07570-3922-4384-A216-3E52642D90CD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60" name="Shape 46">
              <a:extLst>
                <a:ext uri="{FF2B5EF4-FFF2-40B4-BE49-F238E27FC236}">
                  <a16:creationId xmlns:a16="http://schemas.microsoft.com/office/drawing/2014/main" id="{8EA711B0-56DC-49C1-8F7B-1BA3098DE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Mengapa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KIW?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Fasilitas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&amp;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Infrastruktur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Lengkap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&amp; Modern</a:t>
              </a:r>
            </a:p>
          </p:txBody>
        </p:sp>
        <p:cxnSp>
          <p:nvCxnSpPr>
            <p:cNvPr id="68" name="Shape 48">
              <a:extLst>
                <a:ext uri="{FF2B5EF4-FFF2-40B4-BE49-F238E27FC236}">
                  <a16:creationId xmlns:a16="http://schemas.microsoft.com/office/drawing/2014/main" id="{743414AA-A9F2-4E59-9F5B-6095DBE269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D4B21C50-9A17-4A7E-A9B0-582FD0E891F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29997C-6F3E-4716-B861-1AE704256FC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919B165-6841-422F-9CF5-6F613E25A4D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92C028D-93AB-4D84-87D6-040A9A2D8EDF}"/>
              </a:ext>
            </a:extLst>
          </p:cNvPr>
          <p:cNvSpPr/>
          <p:nvPr/>
        </p:nvSpPr>
        <p:spPr>
          <a:xfrm>
            <a:off x="7475929" y="4673240"/>
            <a:ext cx="4487471" cy="1726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ACF77-6B5D-4032-9E58-2B8F8B6D234F}"/>
              </a:ext>
            </a:extLst>
          </p:cNvPr>
          <p:cNvCxnSpPr>
            <a:cxnSpLocks/>
          </p:cNvCxnSpPr>
          <p:nvPr/>
        </p:nvCxnSpPr>
        <p:spPr>
          <a:xfrm>
            <a:off x="164497" y="5407025"/>
            <a:ext cx="7303103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05D2BC-E17B-4424-8DBD-381E9337F912}"/>
              </a:ext>
            </a:extLst>
          </p:cNvPr>
          <p:cNvCxnSpPr>
            <a:cxnSpLocks/>
          </p:cNvCxnSpPr>
          <p:nvPr/>
        </p:nvCxnSpPr>
        <p:spPr>
          <a:xfrm flipV="1">
            <a:off x="95879" y="3740728"/>
            <a:ext cx="11905812" cy="14547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421EDD-2E51-47B4-AD65-ADDE4524AFCD}"/>
              </a:ext>
            </a:extLst>
          </p:cNvPr>
          <p:cNvCxnSpPr>
            <a:cxnSpLocks/>
          </p:cNvCxnSpPr>
          <p:nvPr/>
        </p:nvCxnSpPr>
        <p:spPr>
          <a:xfrm>
            <a:off x="2195703" y="2286000"/>
            <a:ext cx="9805988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15A5ED-D97A-43AB-A497-D3B7B3F5A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035716"/>
              </p:ext>
            </p:extLst>
          </p:nvPr>
        </p:nvGraphicFramePr>
        <p:xfrm>
          <a:off x="381000" y="1233487"/>
          <a:ext cx="11125200" cy="530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9B035-0F82-4818-82AE-A0F9DD54F72A}"/>
              </a:ext>
            </a:extLst>
          </p:cNvPr>
          <p:cNvCxnSpPr>
            <a:cxnSpLocks/>
          </p:cNvCxnSpPr>
          <p:nvPr/>
        </p:nvCxnSpPr>
        <p:spPr>
          <a:xfrm>
            <a:off x="11984806" y="2286000"/>
            <a:ext cx="16885" cy="14478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8A6A23-69BA-4219-BC7D-FC2FA546D060}"/>
              </a:ext>
            </a:extLst>
          </p:cNvPr>
          <p:cNvCxnSpPr>
            <a:cxnSpLocks/>
          </p:cNvCxnSpPr>
          <p:nvPr/>
        </p:nvCxnSpPr>
        <p:spPr>
          <a:xfrm>
            <a:off x="124712" y="3893128"/>
            <a:ext cx="0" cy="159327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A6ED2E5-A692-40AB-B052-598DD30978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02" y="4819316"/>
            <a:ext cx="1904810" cy="117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C8C3179-763E-446F-89EA-6873847B0D43}"/>
              </a:ext>
            </a:extLst>
          </p:cNvPr>
          <p:cNvSpPr/>
          <p:nvPr/>
        </p:nvSpPr>
        <p:spPr>
          <a:xfrm>
            <a:off x="7594355" y="4989231"/>
            <a:ext cx="1854445" cy="1191449"/>
          </a:xfrm>
          <a:prstGeom prst="rect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17">
            <a:extLst>
              <a:ext uri="{FF2B5EF4-FFF2-40B4-BE49-F238E27FC236}">
                <a16:creationId xmlns:a16="http://schemas.microsoft.com/office/drawing/2014/main" id="{AB4F5BCB-E884-467A-8FD7-8B532532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175" y="4850758"/>
            <a:ext cx="1419331" cy="68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EF3E9BB1-94F1-4A8A-B5A7-53E6ADBE3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 b="12757"/>
          <a:stretch/>
        </p:blipFill>
        <p:spPr bwMode="auto">
          <a:xfrm>
            <a:off x="10195230" y="5507082"/>
            <a:ext cx="1258743" cy="85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6A4D1B-8CE8-444B-8DAF-FB87F591B32C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73B3F1-2F41-417F-AEC4-D07DEA6113BA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944F0F-CEF7-40B4-8E6B-16A61A2AA603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5" name="Shape 46">
              <a:extLst>
                <a:ext uri="{FF2B5EF4-FFF2-40B4-BE49-F238E27FC236}">
                  <a16:creationId xmlns:a16="http://schemas.microsoft.com/office/drawing/2014/main" id="{1CEC6D2F-C157-41F8-A47C-173D4F38A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Mengapa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KIW?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Pengembangan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Bisnis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6" name="Shape 48">
              <a:extLst>
                <a:ext uri="{FF2B5EF4-FFF2-40B4-BE49-F238E27FC236}">
                  <a16:creationId xmlns:a16="http://schemas.microsoft.com/office/drawing/2014/main" id="{E6D3EB16-CC2D-452E-AABA-05E663985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409DE1F-0E85-4996-A219-D09609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E079C-59F7-49DA-A9BF-7BC7C41CF6DF}"/>
              </a:ext>
            </a:extLst>
          </p:cNvPr>
          <p:cNvSpPr txBox="1"/>
          <p:nvPr/>
        </p:nvSpPr>
        <p:spPr>
          <a:xfrm>
            <a:off x="7594354" y="5910491"/>
            <a:ext cx="185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Kawasan </a:t>
            </a:r>
            <a:r>
              <a:rPr lang="en-US" sz="1400" b="1" dirty="0" err="1"/>
              <a:t>Industri</a:t>
            </a:r>
            <a:endParaRPr lang="en-ID" sz="1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65640C-31A4-42F6-947B-8FB8C794B9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02BD8B-552B-4510-93A5-1A39D193E06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113B94-B007-423A-88F2-59332EA4141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62" y="4724923"/>
            <a:ext cx="944206" cy="9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71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8">
            <a:extLst>
              <a:ext uri="{FF2B5EF4-FFF2-40B4-BE49-F238E27FC236}">
                <a16:creationId xmlns:a16="http://schemas.microsoft.com/office/drawing/2014/main" id="{A8132AA6-C535-4018-A8D9-29ED3F1866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74738" y="0"/>
            <a:ext cx="0" cy="1295402"/>
          </a:xfrm>
          <a:prstGeom prst="straightConnector1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728C2ED8-DE47-465E-B20E-76E697C35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5843588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B8FE30C-0B6D-4EB9-9B77-7063381C8CCC}" type="slidenum">
              <a:rPr lang="en-US" altLang="en-US" sz="1200" b="1">
                <a:solidFill>
                  <a:srgbClr val="898989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en-US" sz="1200" b="1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pic>
        <p:nvPicPr>
          <p:cNvPr id="18437" name="Picture 26">
            <a:extLst>
              <a:ext uri="{FF2B5EF4-FFF2-40B4-BE49-F238E27FC236}">
                <a16:creationId xmlns:a16="http://schemas.microsoft.com/office/drawing/2014/main" id="{2671C47C-6DBE-4B8F-AC4F-D2F20FCE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" b="16"/>
          <a:stretch>
            <a:fillRect/>
          </a:stretch>
        </p:blipFill>
        <p:spPr bwMode="auto">
          <a:xfrm>
            <a:off x="4770438" y="2252663"/>
            <a:ext cx="7421562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>
            <a:extLst>
              <a:ext uri="{FF2B5EF4-FFF2-40B4-BE49-F238E27FC236}">
                <a16:creationId xmlns:a16="http://schemas.microsoft.com/office/drawing/2014/main" id="{B5E6CDA8-41C3-4B45-9C9A-F6B95764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895600"/>
            <a:ext cx="381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>
            <a:extLst>
              <a:ext uri="{FF2B5EF4-FFF2-40B4-BE49-F238E27FC236}">
                <a16:creationId xmlns:a16="http://schemas.microsoft.com/office/drawing/2014/main" id="{CBE0C6D4-3463-46D2-B970-FF34CE79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673350"/>
            <a:ext cx="381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227B642-34F7-427B-9384-F0CAF4F35D5C}"/>
              </a:ext>
            </a:extLst>
          </p:cNvPr>
          <p:cNvSpPr txBox="1"/>
          <p:nvPr/>
        </p:nvSpPr>
        <p:spPr>
          <a:xfrm>
            <a:off x="7984066" y="3140840"/>
            <a:ext cx="15977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Batang</a:t>
            </a:r>
            <a:endParaRPr lang="en-ID" sz="2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BA73A3-3E85-4788-B0A8-249953A8B3E2}"/>
              </a:ext>
            </a:extLst>
          </p:cNvPr>
          <p:cNvSpPr txBox="1"/>
          <p:nvPr/>
        </p:nvSpPr>
        <p:spPr>
          <a:xfrm>
            <a:off x="4931484" y="2916237"/>
            <a:ext cx="15977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Brebes</a:t>
            </a:r>
            <a:endParaRPr lang="en-ID" sz="2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443" name="Group 44">
            <a:extLst>
              <a:ext uri="{FF2B5EF4-FFF2-40B4-BE49-F238E27FC236}">
                <a16:creationId xmlns:a16="http://schemas.microsoft.com/office/drawing/2014/main" id="{B27A32A2-3162-4CEE-86CB-7AAF76F48A54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2903538"/>
            <a:ext cx="1600200" cy="469900"/>
            <a:chOff x="8305467" y="3111439"/>
            <a:chExt cx="2058564" cy="766299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C9299C41-0394-4C9D-ADEE-783BA32675B6}"/>
                </a:ext>
              </a:extLst>
            </p:cNvPr>
            <p:cNvSpPr/>
            <p:nvPr/>
          </p:nvSpPr>
          <p:spPr>
            <a:xfrm>
              <a:off x="8305467" y="3111439"/>
              <a:ext cx="2058564" cy="766299"/>
            </a:xfrm>
            <a:prstGeom prst="arc">
              <a:avLst>
                <a:gd name="adj1" fmla="val 11342122"/>
                <a:gd name="adj2" fmla="val 0"/>
              </a:avLst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DA6A4F8-28A2-4D5C-A31C-4066A924831E}"/>
                </a:ext>
              </a:extLst>
            </p:cNvPr>
            <p:cNvSpPr/>
            <p:nvPr/>
          </p:nvSpPr>
          <p:spPr>
            <a:xfrm rot="14820999">
              <a:off x="8220894" y="3238496"/>
              <a:ext cx="414216" cy="17563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grpSp>
        <p:nvGrpSpPr>
          <p:cNvPr id="18444" name="Group 46">
            <a:extLst>
              <a:ext uri="{FF2B5EF4-FFF2-40B4-BE49-F238E27FC236}">
                <a16:creationId xmlns:a16="http://schemas.microsoft.com/office/drawing/2014/main" id="{9C38C773-1E2E-46E9-AAE9-A4C3D1D6E937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530475"/>
            <a:ext cx="3657600" cy="766763"/>
            <a:chOff x="8305467" y="3111439"/>
            <a:chExt cx="2058564" cy="766299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D80531F1-EBB4-428F-BE11-C95C17F0DF05}"/>
                </a:ext>
              </a:extLst>
            </p:cNvPr>
            <p:cNvSpPr/>
            <p:nvPr/>
          </p:nvSpPr>
          <p:spPr>
            <a:xfrm>
              <a:off x="8305467" y="3111439"/>
              <a:ext cx="2058564" cy="766299"/>
            </a:xfrm>
            <a:prstGeom prst="arc">
              <a:avLst>
                <a:gd name="adj1" fmla="val 11342122"/>
                <a:gd name="adj2" fmla="val 0"/>
              </a:avLst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ED6103A-0E29-447C-82EF-1BE0523CDB29}"/>
                </a:ext>
              </a:extLst>
            </p:cNvPr>
            <p:cNvSpPr/>
            <p:nvPr/>
          </p:nvSpPr>
          <p:spPr>
            <a:xfrm rot="14820999">
              <a:off x="8221176" y="3239201"/>
              <a:ext cx="412500" cy="17601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0432F-FF46-490E-A493-8F20BCE24FD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91272"/>
            <a:ext cx="5614549" cy="208400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81DA340-B579-426E-B4E6-776773DAF184}"/>
              </a:ext>
            </a:extLst>
          </p:cNvPr>
          <p:cNvSpPr/>
          <p:nvPr/>
        </p:nvSpPr>
        <p:spPr bwMode="gray">
          <a:xfrm>
            <a:off x="4827588" y="3279775"/>
            <a:ext cx="1573212" cy="485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8898" tIns="88898" rIns="88898" bIns="88898" anchor="ctr"/>
          <a:lstStyle/>
          <a:p>
            <a:pPr defTabSz="914349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Luas: 3.976 Ha</a:t>
            </a:r>
            <a:endParaRPr lang="en-ID" sz="16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0C98D7-3307-47F3-8528-834697EEDF23}"/>
              </a:ext>
            </a:extLst>
          </p:cNvPr>
          <p:cNvSpPr/>
          <p:nvPr/>
        </p:nvSpPr>
        <p:spPr>
          <a:xfrm>
            <a:off x="10134600" y="3810000"/>
            <a:ext cx="1422400" cy="485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0000"/>
                </a:solidFill>
                <a:latin typeface="Cambria"/>
                <a:ea typeface="Cambria" panose="02040503050406030204" pitchFamily="18" charset="0"/>
                <a:cs typeface="Cambria"/>
              </a:rPr>
              <a:t>Luas:  250 Ha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B432C6-16C8-4B0B-B369-1FCBC2272851}"/>
              </a:ext>
            </a:extLst>
          </p:cNvPr>
          <p:cNvSpPr/>
          <p:nvPr/>
        </p:nvSpPr>
        <p:spPr>
          <a:xfrm>
            <a:off x="7219188" y="3525555"/>
            <a:ext cx="1594612" cy="5667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Luas: 4.300 Ha</a:t>
            </a:r>
            <a:endParaRPr lang="en-ID" sz="16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9F3891-8AC7-4DAD-8A39-6F5BC7FC7D94}"/>
              </a:ext>
            </a:extLst>
          </p:cNvPr>
          <p:cNvSpPr/>
          <p:nvPr/>
        </p:nvSpPr>
        <p:spPr>
          <a:xfrm>
            <a:off x="4800600" y="3754438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PerPres</a:t>
            </a:r>
            <a:r>
              <a:rPr lang="en-US" sz="1400" b="1" dirty="0">
                <a:solidFill>
                  <a:schemeClr val="tx1"/>
                </a:solidFill>
              </a:rPr>
              <a:t> RI No. 79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Tahun</a:t>
            </a:r>
            <a:r>
              <a:rPr lang="en-US" sz="1400" b="1" dirty="0">
                <a:solidFill>
                  <a:schemeClr val="tx1"/>
                </a:solidFill>
              </a:rPr>
              <a:t> 2019</a:t>
            </a:r>
            <a:endParaRPr lang="en-ID" sz="1400" b="1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5FAE3E3-F440-45ED-9374-7ED461CA223F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15064" y="4586939"/>
            <a:ext cx="2630662" cy="2195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36D8BEE-8F27-4B09-BF76-B1452BE4465B}"/>
              </a:ext>
            </a:extLst>
          </p:cNvPr>
          <p:cNvSpPr txBox="1"/>
          <p:nvPr/>
        </p:nvSpPr>
        <p:spPr>
          <a:xfrm>
            <a:off x="10199542" y="2978932"/>
            <a:ext cx="15977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Semarang</a:t>
            </a:r>
            <a:endParaRPr lang="en-ID" sz="2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229D2-0630-4A59-A65F-BF3920C013F7}"/>
              </a:ext>
            </a:extLst>
          </p:cNvPr>
          <p:cNvSpPr/>
          <p:nvPr/>
        </p:nvSpPr>
        <p:spPr>
          <a:xfrm>
            <a:off x="22225" y="2254250"/>
            <a:ext cx="4768850" cy="4375150"/>
          </a:xfrm>
          <a:prstGeom prst="rect">
            <a:avLst/>
          </a:prstGeom>
          <a:solidFill>
            <a:srgbClr val="034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18456" name="Picture 25">
            <a:extLst>
              <a:ext uri="{FF2B5EF4-FFF2-40B4-BE49-F238E27FC236}">
                <a16:creationId xmlns:a16="http://schemas.microsoft.com/office/drawing/2014/main" id="{010FEF79-917C-4F1E-9416-6D902847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143000"/>
            <a:ext cx="19018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0D4D215-28DB-4CD6-BE7D-C2BFCF72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t="-2" r="-126" b="-10"/>
          <a:stretch>
            <a:fillRect/>
          </a:stretch>
        </p:blipFill>
        <p:spPr bwMode="auto">
          <a:xfrm>
            <a:off x="4810624" y="4211638"/>
            <a:ext cx="1666376" cy="2480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474AE1-E5B6-40C1-A61D-3C12F1AF6BD9}"/>
              </a:ext>
            </a:extLst>
          </p:cNvPr>
          <p:cNvSpPr/>
          <p:nvPr/>
        </p:nvSpPr>
        <p:spPr>
          <a:xfrm>
            <a:off x="226032" y="3481118"/>
            <a:ext cx="4367213" cy="314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KIW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Kawasan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andal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modern.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KIW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dipercaya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RI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membangun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mengelola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2 (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Kawasan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yang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Strategi Nasional (PSN), </a:t>
            </a:r>
            <a:r>
              <a:rPr lang="en-US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 </a:t>
            </a:r>
            <a:r>
              <a:rPr lang="en-US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Brebes</a:t>
            </a:r>
            <a:r>
              <a:rPr lang="en-US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     </a:t>
            </a:r>
            <a:r>
              <a:rPr lang="en-US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 </a:t>
            </a:r>
            <a:r>
              <a:rPr lang="en-US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Batang</a:t>
            </a:r>
            <a:endParaRPr lang="en-US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86C8AE-CAF1-4138-8989-282693CBF873}"/>
              </a:ext>
            </a:extLst>
          </p:cNvPr>
          <p:cNvSpPr/>
          <p:nvPr/>
        </p:nvSpPr>
        <p:spPr>
          <a:xfrm>
            <a:off x="7189775" y="4112978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PerPres</a:t>
            </a:r>
            <a:r>
              <a:rPr lang="en-US" sz="1400" b="1" dirty="0">
                <a:solidFill>
                  <a:schemeClr val="tx1"/>
                </a:solidFill>
              </a:rPr>
              <a:t> RI No. 109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Tahun</a:t>
            </a:r>
            <a:r>
              <a:rPr lang="en-US" sz="1400" b="1" dirty="0">
                <a:solidFill>
                  <a:schemeClr val="tx1"/>
                </a:solidFill>
              </a:rPr>
              <a:t> 2020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65D09C4-6C26-4796-8D4E-4FE6C50BBEE3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99B6D1-5EA0-409B-941E-2770C9075802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D96851-033C-435F-82D0-0BA94BFF64DA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cxnSp>
          <p:nvCxnSpPr>
            <p:cNvPr id="53" name="Shape 48">
              <a:extLst>
                <a:ext uri="{FF2B5EF4-FFF2-40B4-BE49-F238E27FC236}">
                  <a16:creationId xmlns:a16="http://schemas.microsoft.com/office/drawing/2014/main" id="{8F1C9290-7D79-43AD-AF33-B1610A3399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Shape 46">
              <a:extLst>
                <a:ext uri="{FF2B5EF4-FFF2-40B4-BE49-F238E27FC236}">
                  <a16:creationId xmlns:a16="http://schemas.microsoft.com/office/drawing/2014/main" id="{DD4AF335-87EC-4EC5-94C3-C8A51B033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Mengapa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KIW?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Pengembangan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Kawasan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Baru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86A95BD9-5754-482D-8B2E-2D6D20CA8C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B2FDFA8-E47A-442D-A336-90E29677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59" b="94675" l="2663" r="98521">
                        <a14:foregroundMark x1="50000" y1="8284" x2="50000" y2="8284"/>
                        <a14:foregroundMark x1="49408" y1="3846" x2="49408" y2="3846"/>
                        <a14:foregroundMark x1="94970" y1="40237" x2="94970" y2="40237"/>
                        <a14:foregroundMark x1="98521" y1="39349" x2="98521" y2="39349"/>
                        <a14:foregroundMark x1="8284" y1="39053" x2="8284" y2="39053"/>
                        <a14:foregroundMark x1="2663" y1="38757" x2="2663" y2="38757"/>
                        <a14:foregroundMark x1="25740" y1="89645" x2="25740" y2="89645"/>
                        <a14:foregroundMark x1="20414" y1="94675" x2="20414" y2="9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75" y="2258572"/>
            <a:ext cx="323875" cy="3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BAB0CC69-9368-4E5C-9562-22373A13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38" b="90000" l="10000" r="90000">
                        <a14:foregroundMark x1="31875" y1="8438" x2="31875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2489" flipH="1">
            <a:off x="8885666" y="1554595"/>
            <a:ext cx="615168" cy="25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D286AE-7298-49E3-A7D6-C893BBBED82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671656-70FC-497B-8FFF-3A4496B1E0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AB2E232-7DEF-41AB-9725-569DAFC3553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88" y="3470740"/>
            <a:ext cx="509117" cy="52586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4D5969-609F-4976-89C6-A1C5DF61B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9F174D-5A29-42FE-A7B2-6F06BDC7D1FB}"/>
              </a:ext>
            </a:extLst>
          </p:cNvPr>
          <p:cNvSpPr/>
          <p:nvPr/>
        </p:nvSpPr>
        <p:spPr>
          <a:xfrm>
            <a:off x="5029200" y="3962399"/>
            <a:ext cx="6972492" cy="2006590"/>
          </a:xfrm>
          <a:prstGeom prst="rect">
            <a:avLst/>
          </a:prstGeom>
          <a:noFill/>
          <a:ln w="57150">
            <a:solidFill>
              <a:srgbClr val="0C5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B31D83A-DE76-47EE-9281-3DE3458C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97621"/>
              </p:ext>
            </p:extLst>
          </p:nvPr>
        </p:nvGraphicFramePr>
        <p:xfrm>
          <a:off x="180108" y="1177916"/>
          <a:ext cx="4669590" cy="56170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27">
                <a:tc rowSpan="2">
                  <a:txBody>
                    <a:bodyPr/>
                    <a:lstStyle/>
                    <a:p>
                      <a:r>
                        <a:rPr lang="id-ID" sz="1600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91435" marR="91435" marT="45729" marB="457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Kabupaten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Kota</a:t>
                      </a: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29" marB="457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</a:rPr>
                        <a:t>Upah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Minimum</a:t>
                      </a:r>
                      <a:r>
                        <a:rPr lang="id-ID" sz="1600" b="1" baseline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</a:rPr>
                        <a:t>Bulan</a:t>
                      </a:r>
                      <a:r>
                        <a:rPr lang="id-ID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(2022)</a:t>
                      </a:r>
                    </a:p>
                  </a:txBody>
                  <a:tcPr marL="91435" marR="91435" marT="45729" marB="4572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5" marB="457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AC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27">
                <a:tc vMerge="1">
                  <a:txBody>
                    <a:bodyPr/>
                    <a:lstStyle/>
                    <a:p>
                      <a:endParaRPr lang="id-ID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5" marB="4572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AC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5" marB="4572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A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IDR 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Rp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29" marB="4572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id-ID" sz="1600" b="1" dirty="0">
                          <a:solidFill>
                            <a:schemeClr val="bg1"/>
                          </a:solidFill>
                        </a:rPr>
                        <a:t>USD)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29" marB="4572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Bekasi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4.816.921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323</a:t>
                      </a:r>
                    </a:p>
                  </a:txBody>
                  <a:tcPr marL="9525" marR="9525" marT="9526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Karawang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4.782.936 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321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DKI Jakarta 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4.641.854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312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Depok 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4.377.232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294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Surabaya 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4.375.479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294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Gresik 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4.372.030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294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Sidoarjo 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4.368.582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294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Tangerang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4.285.799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288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Bandung 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3.774.861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254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Sukabumi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3.125.445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210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Subang</a:t>
                      </a:r>
                      <a:endParaRPr lang="id-ID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3.064.218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206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d-ID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id-ID" sz="1800" b="1" u="none" strike="noStrike" dirty="0">
                          <a:solidFill>
                            <a:srgbClr val="FF0000"/>
                          </a:solidFill>
                        </a:rPr>
                        <a:t>SEMARANG </a:t>
                      </a:r>
                      <a:endParaRPr lang="id-ID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i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2.835.021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190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id-ID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BATANG</a:t>
                      </a:r>
                      <a:endParaRPr lang="id-ID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i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2.132.535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143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id-ID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9" marB="4572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BREBES</a:t>
                      </a:r>
                      <a:endParaRPr lang="id-ID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i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1.885.019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127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4A35B18-A7F3-4D43-B065-AC4022E3B4CE}"/>
              </a:ext>
            </a:extLst>
          </p:cNvPr>
          <p:cNvSpPr/>
          <p:nvPr/>
        </p:nvSpPr>
        <p:spPr>
          <a:xfrm>
            <a:off x="5183290" y="4073070"/>
            <a:ext cx="6667691" cy="1785104"/>
          </a:xfrm>
          <a:prstGeom prst="rect">
            <a:avLst/>
          </a:prstGeom>
          <a:solidFill>
            <a:srgbClr val="0F5C7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Semarang dan </a:t>
            </a:r>
            <a:r>
              <a:rPr 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Tengah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Upah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Minimum </a:t>
            </a:r>
            <a:r>
              <a:rPr 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yang sangat </a:t>
            </a:r>
            <a:r>
              <a:rPr 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kompetitif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dibandingkan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kota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DKI Jakarta, </a:t>
            </a:r>
            <a:r>
              <a:rPr 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Barat, dan </a:t>
            </a:r>
            <a:r>
              <a:rPr 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Timur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Semarang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iklim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INVESTASI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SANGAT KONDUSIF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4199DD-252B-4584-8EC7-03805E683D54}"/>
              </a:ext>
            </a:extLst>
          </p:cNvPr>
          <p:cNvSpPr/>
          <p:nvPr/>
        </p:nvSpPr>
        <p:spPr>
          <a:xfrm>
            <a:off x="5183290" y="6105514"/>
            <a:ext cx="4341710" cy="5539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https://www.bi.go.id/id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Asumsi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USD = Rp 14.883 (per 29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C7887F-0B9E-4C97-A5D2-3A22836AD3A8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19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9AF383-4A7A-4B61-95AC-D10BA58C2E98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BA748-3CBA-436A-B88C-CA12A8F3BD07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2" name="Shape 46">
              <a:extLst>
                <a:ext uri="{FF2B5EF4-FFF2-40B4-BE49-F238E27FC236}">
                  <a16:creationId xmlns:a16="http://schemas.microsoft.com/office/drawing/2014/main" id="{286EAB85-B9F5-45CD-AED6-62E8CD5A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Mengapa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KIW?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Upah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Minimum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Kompetitif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5" name="Shape 48">
              <a:extLst>
                <a:ext uri="{FF2B5EF4-FFF2-40B4-BE49-F238E27FC236}">
                  <a16:creationId xmlns:a16="http://schemas.microsoft.com/office/drawing/2014/main" id="{86F0AEE0-8E0D-4559-B6EE-590AC4223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3FE079A-9AA2-41AC-A3F1-9A29F2B81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C1C308-410F-41DE-93A9-541342647F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4"/>
            <a:ext cx="1026793" cy="1060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5A897B-D13C-443B-97C1-77C4C4106A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84112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3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9">
            <a:extLst>
              <a:ext uri="{FF2B5EF4-FFF2-40B4-BE49-F238E27FC236}">
                <a16:creationId xmlns:a16="http://schemas.microsoft.com/office/drawing/2014/main" id="{50C7001E-B7A0-4BC4-BA83-8444FF4ADE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33500" y="1090613"/>
            <a:ext cx="590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AGENDA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C2117E-8518-4209-9CD3-529E8437D897}"/>
              </a:ext>
            </a:extLst>
          </p:cNvPr>
          <p:cNvSpPr txBox="1"/>
          <p:nvPr/>
        </p:nvSpPr>
        <p:spPr>
          <a:xfrm>
            <a:off x="1905000" y="2031833"/>
            <a:ext cx="290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>
                <a:solidFill>
                  <a:srgbClr val="0091A9"/>
                </a:solidFill>
                <a:cs typeface="Arial" pitchFamily="34" charset="0"/>
              </a:rPr>
              <a:t>Overviews</a:t>
            </a:r>
            <a:endParaRPr lang="ko-KR" altLang="en-US" sz="2400" b="1" i="1" dirty="0">
              <a:solidFill>
                <a:srgbClr val="0091A9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9F607-28D6-4299-AFE3-59778EE69D2D}"/>
              </a:ext>
            </a:extLst>
          </p:cNvPr>
          <p:cNvSpPr txBox="1"/>
          <p:nvPr/>
        </p:nvSpPr>
        <p:spPr>
          <a:xfrm>
            <a:off x="1914186" y="2596920"/>
            <a:ext cx="290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91A9"/>
                </a:solidFill>
                <a:cs typeface="Arial" pitchFamily="34" charset="0"/>
              </a:rPr>
              <a:t>Business Line</a:t>
            </a:r>
            <a:endParaRPr lang="ko-KR" altLang="en-US" sz="2400" b="1" dirty="0">
              <a:solidFill>
                <a:srgbClr val="0091A9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743FE2-2428-4287-83C5-5B27E3410A51}"/>
              </a:ext>
            </a:extLst>
          </p:cNvPr>
          <p:cNvSpPr/>
          <p:nvPr/>
        </p:nvSpPr>
        <p:spPr>
          <a:xfrm>
            <a:off x="1333501" y="2031833"/>
            <a:ext cx="556798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01</a:t>
            </a:r>
            <a:endParaRPr lang="ko-KR" alt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9ECD11-B012-43CA-BB29-D261610DAE67}"/>
              </a:ext>
            </a:extLst>
          </p:cNvPr>
          <p:cNvSpPr/>
          <p:nvPr/>
        </p:nvSpPr>
        <p:spPr>
          <a:xfrm>
            <a:off x="1333500" y="2593263"/>
            <a:ext cx="556798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02</a:t>
            </a:r>
            <a:endParaRPr lang="ko-KR" altLang="en-US" sz="2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3271AF-36F0-4EA0-84D8-53346A0CA7CE}"/>
              </a:ext>
            </a:extLst>
          </p:cNvPr>
          <p:cNvSpPr/>
          <p:nvPr/>
        </p:nvSpPr>
        <p:spPr>
          <a:xfrm>
            <a:off x="1333500" y="3168111"/>
            <a:ext cx="553962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03</a:t>
            </a:r>
            <a:endParaRPr lang="ko-KR" altLang="en-US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30E6D4-2733-4F93-B1B9-52ADC17D34E3}"/>
              </a:ext>
            </a:extLst>
          </p:cNvPr>
          <p:cNvSpPr/>
          <p:nvPr/>
        </p:nvSpPr>
        <p:spPr>
          <a:xfrm>
            <a:off x="1333500" y="3742958"/>
            <a:ext cx="553962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04</a:t>
            </a:r>
            <a:endParaRPr lang="ko-KR" alt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E79F08-E2B3-446A-AA07-E2167EBEA07F}"/>
              </a:ext>
            </a:extLst>
          </p:cNvPr>
          <p:cNvSpPr txBox="1"/>
          <p:nvPr/>
        </p:nvSpPr>
        <p:spPr>
          <a:xfrm>
            <a:off x="1914186" y="3124200"/>
            <a:ext cx="290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91A9"/>
                </a:solidFill>
                <a:cs typeface="Arial" pitchFamily="34" charset="0"/>
              </a:rPr>
              <a:t>Why KIW?</a:t>
            </a:r>
            <a:endParaRPr lang="ko-KR" altLang="en-US" sz="2400" b="1" dirty="0">
              <a:solidFill>
                <a:srgbClr val="0091A9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D7606F-ECD9-4576-AFC9-BD69305B3618}"/>
              </a:ext>
            </a:extLst>
          </p:cNvPr>
          <p:cNvSpPr txBox="1"/>
          <p:nvPr/>
        </p:nvSpPr>
        <p:spPr>
          <a:xfrm>
            <a:off x="1914186" y="3716420"/>
            <a:ext cx="357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>
                <a:solidFill>
                  <a:srgbClr val="0091A9"/>
                </a:solidFill>
                <a:cs typeface="Arial" pitchFamily="34" charset="0"/>
              </a:rPr>
              <a:t>Highlight</a:t>
            </a:r>
            <a:r>
              <a:rPr lang="en-US" altLang="ko-KR" sz="2400" b="1" dirty="0">
                <a:solidFill>
                  <a:srgbClr val="0091A9"/>
                </a:solidFill>
                <a:cs typeface="Arial" pitchFamily="34" charset="0"/>
              </a:rPr>
              <a:t>: Central Java</a:t>
            </a:r>
            <a:endParaRPr lang="ko-KR" altLang="en-US" sz="2400" b="1" dirty="0">
              <a:solidFill>
                <a:srgbClr val="0091A9"/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EB97E1-D5B5-424E-8E73-B549E59029C3}"/>
              </a:ext>
            </a:extLst>
          </p:cNvPr>
          <p:cNvSpPr/>
          <p:nvPr/>
        </p:nvSpPr>
        <p:spPr>
          <a:xfrm>
            <a:off x="1340427" y="4307067"/>
            <a:ext cx="547035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05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818B0A-EDA5-41E1-A971-6E908BC75F7A}"/>
              </a:ext>
            </a:extLst>
          </p:cNvPr>
          <p:cNvSpPr txBox="1"/>
          <p:nvPr/>
        </p:nvSpPr>
        <p:spPr>
          <a:xfrm>
            <a:off x="1914186" y="4333348"/>
            <a:ext cx="357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91A9"/>
                </a:solidFill>
                <a:cs typeface="Arial" pitchFamily="34" charset="0"/>
              </a:rPr>
              <a:t>Strategic Partner</a:t>
            </a:r>
            <a:endParaRPr lang="ko-KR" altLang="en-US" sz="2400" b="1" dirty="0">
              <a:solidFill>
                <a:srgbClr val="0091A9"/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43F582-BD85-4500-B681-DFB1C1EA0962}"/>
              </a:ext>
            </a:extLst>
          </p:cNvPr>
          <p:cNvSpPr/>
          <p:nvPr/>
        </p:nvSpPr>
        <p:spPr>
          <a:xfrm>
            <a:off x="1340427" y="4901816"/>
            <a:ext cx="547035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06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16EE37-9648-4DE1-BACA-5789D89DCAF7}"/>
              </a:ext>
            </a:extLst>
          </p:cNvPr>
          <p:cNvSpPr txBox="1"/>
          <p:nvPr/>
        </p:nvSpPr>
        <p:spPr>
          <a:xfrm>
            <a:off x="1914186" y="4928097"/>
            <a:ext cx="357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91A9"/>
                </a:solidFill>
                <a:cs typeface="Arial" pitchFamily="34" charset="0"/>
              </a:rPr>
              <a:t>Awards</a:t>
            </a:r>
            <a:endParaRPr lang="ko-KR" altLang="en-US" sz="2400" b="1" dirty="0">
              <a:solidFill>
                <a:srgbClr val="0091A9"/>
              </a:solidFill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4535D7-EE75-473C-9476-77C8DFDD5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609600" y="262888"/>
            <a:ext cx="2162213" cy="6173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93F0BDC-7D03-4CE0-8DD7-61690648C91D}"/>
              </a:ext>
            </a:extLst>
          </p:cNvPr>
          <p:cNvSpPr/>
          <p:nvPr/>
        </p:nvSpPr>
        <p:spPr>
          <a:xfrm>
            <a:off x="1340427" y="5510273"/>
            <a:ext cx="547035" cy="489489"/>
          </a:xfrm>
          <a:prstGeom prst="rect">
            <a:avLst/>
          </a:prstGeom>
          <a:solidFill>
            <a:srgbClr val="03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07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277670-1B9A-4DDE-80B1-B2CF54D5EDD8}"/>
              </a:ext>
            </a:extLst>
          </p:cNvPr>
          <p:cNvSpPr txBox="1"/>
          <p:nvPr/>
        </p:nvSpPr>
        <p:spPr>
          <a:xfrm>
            <a:off x="1914186" y="5536554"/>
            <a:ext cx="380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91A9"/>
                </a:solidFill>
                <a:cs typeface="Arial" pitchFamily="34" charset="0"/>
              </a:rPr>
              <a:t>Growing Together With KIW</a:t>
            </a:r>
            <a:endParaRPr lang="ko-KR" altLang="en-US" sz="2400" b="1" dirty="0">
              <a:solidFill>
                <a:srgbClr val="0091A9"/>
              </a:solidFill>
              <a:cs typeface="Arial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EFD33D-46D0-43C1-84D1-35AADF5A3B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64" y="128342"/>
            <a:ext cx="1455844" cy="15037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5BC6DC-09E1-488D-80AC-E5A0599B1E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28" y="19891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060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E5F518B-F822-4F8B-93CB-779B79ADAB8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-565"/>
          <a:stretch/>
        </p:blipFill>
        <p:spPr>
          <a:xfrm>
            <a:off x="196769" y="1378226"/>
            <a:ext cx="2285999" cy="5227362"/>
          </a:xfr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39238D88-B3C9-451B-B4D9-C01A96B66A7F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r="-182" b="-101"/>
          <a:stretch/>
        </p:blipFill>
        <p:spPr>
          <a:xfrm>
            <a:off x="2559705" y="1371600"/>
            <a:ext cx="2285263" cy="5227362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197505" y="4210049"/>
            <a:ext cx="2285263" cy="2438401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181E1-51ED-4B97-86B2-08EB249BBE57}"/>
              </a:ext>
            </a:extLst>
          </p:cNvPr>
          <p:cNvSpPr/>
          <p:nvPr/>
        </p:nvSpPr>
        <p:spPr>
          <a:xfrm>
            <a:off x="2525187" y="4210049"/>
            <a:ext cx="2319781" cy="2438401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52CCCD-94CD-4A19-8466-A0E9C9DDFC40}"/>
              </a:ext>
            </a:extLst>
          </p:cNvPr>
          <p:cNvGrpSpPr/>
          <p:nvPr/>
        </p:nvGrpSpPr>
        <p:grpSpPr>
          <a:xfrm>
            <a:off x="6609644" y="53798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AD91BF87-F8B7-45BA-8B3A-3180BE65C1E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C2F8458E-0087-4F93-AED3-FD96DE7DC39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72A54DF6-AFD7-49F6-8636-B022DAF7ED5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9FF7F2-ADF2-4948-846E-99BE9CDF632A}"/>
              </a:ext>
            </a:extLst>
          </p:cNvPr>
          <p:cNvGrpSpPr/>
          <p:nvPr/>
        </p:nvGrpSpPr>
        <p:grpSpPr>
          <a:xfrm>
            <a:off x="6282698" y="4678939"/>
            <a:ext cx="1728192" cy="537625"/>
            <a:chOff x="3116982" y="2780928"/>
            <a:chExt cx="1728192" cy="537625"/>
          </a:xfrm>
        </p:grpSpPr>
        <p:sp>
          <p:nvSpPr>
            <p:cNvPr id="31" name="Text Placeholder 22">
              <a:extLst>
                <a:ext uri="{FF2B5EF4-FFF2-40B4-BE49-F238E27FC236}">
                  <a16:creationId xmlns:a16="http://schemas.microsoft.com/office/drawing/2014/main" id="{29DBD3B6-CB7E-4AA2-A856-B8434D5F101A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Text Placeholder 23">
              <a:extLst>
                <a:ext uri="{FF2B5EF4-FFF2-40B4-BE49-F238E27FC236}">
                  <a16:creationId xmlns:a16="http://schemas.microsoft.com/office/drawing/2014/main" id="{603D9A73-CF44-4D8C-9DD8-B12FFB11ACB7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3407A3-0E36-4AB9-BF50-4E925ACB62BF}"/>
              </a:ext>
            </a:extLst>
          </p:cNvPr>
          <p:cNvGrpSpPr/>
          <p:nvPr/>
        </p:nvGrpSpPr>
        <p:grpSpPr>
          <a:xfrm>
            <a:off x="6227690" y="5099491"/>
            <a:ext cx="691303" cy="557492"/>
            <a:chOff x="3130166" y="5667342"/>
            <a:chExt cx="807955" cy="361074"/>
          </a:xfrm>
          <a:solidFill>
            <a:schemeClr val="bg1"/>
          </a:solidFill>
        </p:grpSpPr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3F6096FB-74B9-43B2-9B52-5559CF5679C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FC3C2ECA-2A19-4024-8B0B-937AA68DE03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88D97D85-5CB4-44A4-A724-ACB4C7334BC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4"/>
          <a:stretch/>
        </p:blipFill>
        <p:spPr>
          <a:xfrm>
            <a:off x="4921168" y="1371600"/>
            <a:ext cx="2285263" cy="5233988"/>
          </a:xfr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08F757-2650-41C1-B813-11B327652C31}"/>
              </a:ext>
            </a:extLst>
          </p:cNvPr>
          <p:cNvSpPr/>
          <p:nvPr/>
        </p:nvSpPr>
        <p:spPr>
          <a:xfrm>
            <a:off x="4921168" y="4210049"/>
            <a:ext cx="2303725" cy="24384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964F1-DD22-421B-B50A-84A0587B4098}"/>
              </a:ext>
            </a:extLst>
          </p:cNvPr>
          <p:cNvSpPr txBox="1"/>
          <p:nvPr/>
        </p:nvSpPr>
        <p:spPr>
          <a:xfrm>
            <a:off x="196769" y="4217015"/>
            <a:ext cx="2286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RAILWAY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0" indent="-6350" algn="ctr"/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1.557 Km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kereta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api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menghubungkan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Tengah &amp;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guna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mengefisiensikan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transport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56" name="Picture Placeholder 6">
            <a:extLst>
              <a:ext uri="{FF2B5EF4-FFF2-40B4-BE49-F238E27FC236}">
                <a16:creationId xmlns:a16="http://schemas.microsoft.com/office/drawing/2014/main" id="{464A61D7-8343-440E-8AD9-0AEAE569AB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" b="-520"/>
          <a:stretch/>
        </p:blipFill>
        <p:spPr bwMode="auto">
          <a:xfrm>
            <a:off x="7337879" y="1371600"/>
            <a:ext cx="2285263" cy="5276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EA0E811-2096-412B-A151-1A84A7C63DB7}"/>
              </a:ext>
            </a:extLst>
          </p:cNvPr>
          <p:cNvSpPr/>
          <p:nvPr/>
        </p:nvSpPr>
        <p:spPr>
          <a:xfrm>
            <a:off x="7328550" y="4203303"/>
            <a:ext cx="2315188" cy="245211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59" name="Picture Placeholder 6">
            <a:extLst>
              <a:ext uri="{FF2B5EF4-FFF2-40B4-BE49-F238E27FC236}">
                <a16:creationId xmlns:a16="http://schemas.microsoft.com/office/drawing/2014/main" id="{026F1029-7808-4C60-925C-FE40CEB207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" b="-601"/>
          <a:stretch/>
        </p:blipFill>
        <p:spPr bwMode="auto">
          <a:xfrm>
            <a:off x="9708762" y="1375083"/>
            <a:ext cx="2315188" cy="5276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6C6A741-4B96-4DE0-B973-31183F8B422E}"/>
              </a:ext>
            </a:extLst>
          </p:cNvPr>
          <p:cNvSpPr/>
          <p:nvPr/>
        </p:nvSpPr>
        <p:spPr>
          <a:xfrm>
            <a:off x="9699433" y="4210268"/>
            <a:ext cx="2338439" cy="2452112"/>
          </a:xfrm>
          <a:prstGeom prst="rect">
            <a:avLst/>
          </a:prstGeom>
          <a:solidFill>
            <a:srgbClr val="008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DC23A77-4196-4183-B95C-698146B61A3D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B5FDA2-2B4B-4FDE-8AF3-F9961644643A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242581-FCBB-4BAC-9C99-AA49DA6CE62C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2" name="Shape 46">
              <a:extLst>
                <a:ext uri="{FF2B5EF4-FFF2-40B4-BE49-F238E27FC236}">
                  <a16:creationId xmlns:a16="http://schemas.microsoft.com/office/drawing/2014/main" id="{E3E164A1-62AB-49F9-B596-46EF893E6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Highlight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: </a:t>
              </a: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Jawa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Tengah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Lokasi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Strategis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&amp;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Konektivitas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3" name="Shape 48">
              <a:extLst>
                <a:ext uri="{FF2B5EF4-FFF2-40B4-BE49-F238E27FC236}">
                  <a16:creationId xmlns:a16="http://schemas.microsoft.com/office/drawing/2014/main" id="{E4C40B4A-7369-4330-8A86-DEFBF5D83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B86AB8B-C30A-4346-9B39-C3BE0DF2FF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146F782-769E-4B0C-B745-7F833B896C20}"/>
              </a:ext>
            </a:extLst>
          </p:cNvPr>
          <p:cNvSpPr txBox="1"/>
          <p:nvPr/>
        </p:nvSpPr>
        <p:spPr>
          <a:xfrm>
            <a:off x="2573075" y="4215586"/>
            <a:ext cx="230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AIRPORT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Tengah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Pelabuhan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Bandara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Internasional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Semarang &amp; Solo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guna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mendukung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investor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96E295-11DC-42A0-A1FA-55B107386473}"/>
              </a:ext>
            </a:extLst>
          </p:cNvPr>
          <p:cNvSpPr txBox="1"/>
          <p:nvPr/>
        </p:nvSpPr>
        <p:spPr>
          <a:xfrm>
            <a:off x="4921168" y="4210050"/>
            <a:ext cx="22852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8425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JALAN TOL TRANS JAWA</a:t>
            </a:r>
          </a:p>
          <a:p>
            <a:pPr algn="ctr"/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300,090 km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jalan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tol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sepanjang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wilayah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Tengah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guna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para investor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operasional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endParaRPr lang="en-ID" sz="16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950699-BD9F-4255-BD36-46BB8849D1C7}"/>
              </a:ext>
            </a:extLst>
          </p:cNvPr>
          <p:cNvSpPr txBox="1"/>
          <p:nvPr/>
        </p:nvSpPr>
        <p:spPr>
          <a:xfrm>
            <a:off x="7315200" y="4197965"/>
            <a:ext cx="23197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8425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JARINGAN LISTRIK</a:t>
            </a:r>
          </a:p>
          <a:p>
            <a:pPr algn="ctr"/>
            <a:r>
              <a:rPr lang="en-ID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Dukungan</a:t>
            </a:r>
            <a:r>
              <a:rPr lang="en-ID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ID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Tengah </a:t>
            </a:r>
            <a:r>
              <a:rPr lang="en-ID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ID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investor </a:t>
            </a:r>
            <a:r>
              <a:rPr lang="en-ID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dibuktikan</a:t>
            </a:r>
            <a:r>
              <a:rPr lang="en-ID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tersedianya</a:t>
            </a:r>
            <a:r>
              <a:rPr lang="en-ID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7.303,97 MV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jaringan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terpasang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wilayah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Tengah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814DEE-24EB-40E0-B4FC-20E2A0A8553C}"/>
              </a:ext>
            </a:extLst>
          </p:cNvPr>
          <p:cNvSpPr txBox="1"/>
          <p:nvPr/>
        </p:nvSpPr>
        <p:spPr>
          <a:xfrm>
            <a:off x="9701161" y="4197965"/>
            <a:ext cx="23384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8425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KAWASAN INDUSTRI</a:t>
            </a:r>
          </a:p>
          <a:p>
            <a:pPr algn="ctr"/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Kawasan </a:t>
            </a:r>
            <a:r>
              <a:rPr lang="en-US" sz="16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peluang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investor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berinvestasi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Tengah salah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satunya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Kawasan </a:t>
            </a:r>
            <a:r>
              <a:rPr lang="en-US" sz="16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Wijayakusuma</a:t>
            </a:r>
            <a:endParaRPr lang="en-ID" sz="1600" b="1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92EFDA8-ECC2-4B78-9D29-8FE175A4A5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9A5A34-04C7-4351-8FFA-C79F1953E41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1EF769-805C-4624-8184-27FE9F778A7E}"/>
              </a:ext>
            </a:extLst>
          </p:cNvPr>
          <p:cNvGrpSpPr/>
          <p:nvPr/>
        </p:nvGrpSpPr>
        <p:grpSpPr>
          <a:xfrm>
            <a:off x="4142525" y="1476919"/>
            <a:ext cx="4552244" cy="4509346"/>
            <a:chOff x="7007942" y="1376190"/>
            <a:chExt cx="4552244" cy="450934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0768942-C209-4801-BFE6-9AC1AEBF6F71}"/>
                </a:ext>
              </a:extLst>
            </p:cNvPr>
            <p:cNvSpPr/>
            <p:nvPr/>
          </p:nvSpPr>
          <p:spPr>
            <a:xfrm>
              <a:off x="7007942" y="1376190"/>
              <a:ext cx="4509346" cy="4509346"/>
            </a:xfrm>
            <a:prstGeom prst="ellipse">
              <a:avLst/>
            </a:prstGeom>
            <a:gradFill>
              <a:gsLst>
                <a:gs pos="3000">
                  <a:srgbClr val="002060"/>
                </a:gs>
                <a:gs pos="67000">
                  <a:srgbClr val="0091A9"/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</a:gra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1B0BBC-A0A9-4C6E-9E75-C86403C9FC1D}"/>
                </a:ext>
              </a:extLst>
            </p:cNvPr>
            <p:cNvSpPr/>
            <p:nvPr/>
          </p:nvSpPr>
          <p:spPr bwMode="auto">
            <a:xfrm>
              <a:off x="7033434" y="1802606"/>
              <a:ext cx="4526752" cy="28007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rgbClr val="FFC000"/>
                  </a:solidFill>
                  <a:latin typeface="Californian FB" panose="0207040306080B030204" pitchFamily="18" charset="0"/>
                </a:rPr>
                <a:t>121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rgbClr val="FFC000"/>
                  </a:solidFill>
                  <a:latin typeface="Californian FB" panose="0207040306080B030204" pitchFamily="18" charset="0"/>
                </a:rPr>
                <a:t>Investor</a:t>
              </a:r>
            </a:p>
          </p:txBody>
        </p:sp>
      </p:grpSp>
      <p:pic>
        <p:nvPicPr>
          <p:cNvPr id="23556" name="Picture 5">
            <a:extLst>
              <a:ext uri="{FF2B5EF4-FFF2-40B4-BE49-F238E27FC236}">
                <a16:creationId xmlns:a16="http://schemas.microsoft.com/office/drawing/2014/main" id="{D06219B7-29BF-4392-AB49-130584FB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9862" r="26469" b="4884"/>
          <a:stretch>
            <a:fillRect/>
          </a:stretch>
        </p:blipFill>
        <p:spPr bwMode="auto">
          <a:xfrm>
            <a:off x="11287155" y="3109780"/>
            <a:ext cx="665059" cy="119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1" descr="C:\Users\User\Documents\silueta_logo-web-2.jpg">
            <a:extLst>
              <a:ext uri="{FF2B5EF4-FFF2-40B4-BE49-F238E27FC236}">
                <a16:creationId xmlns:a16="http://schemas.microsoft.com/office/drawing/2014/main" id="{3553EB84-3E2B-4079-9FD9-9C0211B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93" b="78049" l="20435" r="80435">
                        <a14:foregroundMark x1="32609" y1="45122" x2="45652" y2="25610"/>
                        <a14:foregroundMark x1="29130" y1="20732" x2="36957" y2="28049"/>
                        <a14:foregroundMark x1="23913" y1="34146" x2="23478" y2="65854"/>
                        <a14:foregroundMark x1="20435" y1="67073" x2="25652" y2="34146"/>
                        <a14:foregroundMark x1="35217" y1="54878" x2="80435" y2="51220"/>
                        <a14:foregroundMark x1="80435" y1="51220" x2="54783" y2="54878"/>
                        <a14:foregroundMark x1="54783" y1="54878" x2="71739" y2="51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10666" r="16428" b="12971"/>
          <a:stretch>
            <a:fillRect/>
          </a:stretch>
        </p:blipFill>
        <p:spPr bwMode="auto">
          <a:xfrm>
            <a:off x="10412962" y="2513314"/>
            <a:ext cx="1665288" cy="82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2" descr="H:\Pictures\Arti-Logo-Pertamina.jpg">
            <a:extLst>
              <a:ext uri="{FF2B5EF4-FFF2-40B4-BE49-F238E27FC236}">
                <a16:creationId xmlns:a16="http://schemas.microsoft.com/office/drawing/2014/main" id="{BEEE7D31-4242-4A4A-B54F-5308B20F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8" b="-637"/>
          <a:stretch>
            <a:fillRect/>
          </a:stretch>
        </p:blipFill>
        <p:spPr bwMode="auto">
          <a:xfrm>
            <a:off x="9608172" y="1314680"/>
            <a:ext cx="965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6042AF-339E-4CB7-A57D-A94205E578D6}"/>
              </a:ext>
            </a:extLst>
          </p:cNvPr>
          <p:cNvSpPr txBox="1"/>
          <p:nvPr/>
        </p:nvSpPr>
        <p:spPr>
          <a:xfrm>
            <a:off x="3005953" y="5805472"/>
            <a:ext cx="32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PT KING DA MARINE TECHNICAL INDONESIA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F0D883-2DF8-4B94-A8E7-A2AC4BA225E5}"/>
              </a:ext>
            </a:extLst>
          </p:cNvPr>
          <p:cNvGrpSpPr/>
          <p:nvPr/>
        </p:nvGrpSpPr>
        <p:grpSpPr>
          <a:xfrm>
            <a:off x="2772439" y="1290646"/>
            <a:ext cx="1539215" cy="885803"/>
            <a:chOff x="3378010" y="1176911"/>
            <a:chExt cx="2311867" cy="1056106"/>
          </a:xfrm>
        </p:grpSpPr>
        <p:pic>
          <p:nvPicPr>
            <p:cNvPr id="23559" name="Picture 11">
              <a:extLst>
                <a:ext uri="{FF2B5EF4-FFF2-40B4-BE49-F238E27FC236}">
                  <a16:creationId xmlns:a16="http://schemas.microsoft.com/office/drawing/2014/main" id="{42329065-22A0-4152-8E7F-DDA0148AF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010" y="1176911"/>
              <a:ext cx="960233" cy="10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CAB079-DFA2-4921-B952-7EC8828D9A32}"/>
                </a:ext>
              </a:extLst>
            </p:cNvPr>
            <p:cNvSpPr txBox="1"/>
            <p:nvPr/>
          </p:nvSpPr>
          <p:spPr>
            <a:xfrm>
              <a:off x="3589113" y="1956018"/>
              <a:ext cx="2100764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n/>
                  <a:solidFill>
                    <a:schemeClr val="accent3"/>
                  </a:solidFill>
                  <a:latin typeface="+mn-lt"/>
                </a:rPr>
                <a:t>PT AST INDOENSIA</a:t>
              </a:r>
              <a:endParaRPr lang="en-ID" sz="12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</p:grpSp>
      <p:pic>
        <p:nvPicPr>
          <p:cNvPr id="23561" name="Picture 14">
            <a:extLst>
              <a:ext uri="{FF2B5EF4-FFF2-40B4-BE49-F238E27FC236}">
                <a16:creationId xmlns:a16="http://schemas.microsoft.com/office/drawing/2014/main" id="{366799C5-2EDD-4709-AB97-20CC6053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" b="-1308"/>
          <a:stretch>
            <a:fillRect/>
          </a:stretch>
        </p:blipFill>
        <p:spPr bwMode="auto">
          <a:xfrm>
            <a:off x="3178305" y="4829745"/>
            <a:ext cx="1133349" cy="2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">
            <a:extLst>
              <a:ext uri="{FF2B5EF4-FFF2-40B4-BE49-F238E27FC236}">
                <a16:creationId xmlns:a16="http://schemas.microsoft.com/office/drawing/2014/main" id="{13152E36-D788-4240-A7E9-9B1FBB08BF9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72" y="5962545"/>
            <a:ext cx="1223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>
            <a:extLst>
              <a:ext uri="{FF2B5EF4-FFF2-40B4-BE49-F238E27FC236}">
                <a16:creationId xmlns:a16="http://schemas.microsoft.com/office/drawing/2014/main" id="{8884BFCB-89DE-4457-AE2D-29E2E3827F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2" y="5833983"/>
            <a:ext cx="6572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">
            <a:extLst>
              <a:ext uri="{FF2B5EF4-FFF2-40B4-BE49-F238E27FC236}">
                <a16:creationId xmlns:a16="http://schemas.microsoft.com/office/drawing/2014/main" id="{C7E54A4E-EF0A-4529-B789-7893B4F545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67" y="6032995"/>
            <a:ext cx="1054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 descr="C:\Users\User\Pictures\Logo-Kawasan-Industri-Medan_237-design.png">
            <a:extLst>
              <a:ext uri="{FF2B5EF4-FFF2-40B4-BE49-F238E27FC236}">
                <a16:creationId xmlns:a16="http://schemas.microsoft.com/office/drawing/2014/main" id="{C79DF9D8-E37B-460B-A0E6-80D474BC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" b="550"/>
          <a:stretch>
            <a:fillRect/>
          </a:stretch>
        </p:blipFill>
        <p:spPr bwMode="auto">
          <a:xfrm>
            <a:off x="9599612" y="2587625"/>
            <a:ext cx="787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4">
            <a:extLst>
              <a:ext uri="{FF2B5EF4-FFF2-40B4-BE49-F238E27FC236}">
                <a16:creationId xmlns:a16="http://schemas.microsoft.com/office/drawing/2014/main" id="{6A211358-2AE0-48F9-9FFB-37B4DEF897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30" y="3345604"/>
            <a:ext cx="855990" cy="117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6" descr="C:\Users\User\Pictures\Lambang_Kota_Semarang.png">
            <a:extLst>
              <a:ext uri="{FF2B5EF4-FFF2-40B4-BE49-F238E27FC236}">
                <a16:creationId xmlns:a16="http://schemas.microsoft.com/office/drawing/2014/main" id="{B40428AA-F52E-44DA-B561-E91AC793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64" y="2376343"/>
            <a:ext cx="647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7">
            <a:extLst>
              <a:ext uri="{FF2B5EF4-FFF2-40B4-BE49-F238E27FC236}">
                <a16:creationId xmlns:a16="http://schemas.microsoft.com/office/drawing/2014/main" id="{1FC25D00-7C53-481D-924D-24F11509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3384289"/>
            <a:ext cx="1633597" cy="60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6">
            <a:extLst>
              <a:ext uri="{FF2B5EF4-FFF2-40B4-BE49-F238E27FC236}">
                <a16:creationId xmlns:a16="http://schemas.microsoft.com/office/drawing/2014/main" id="{669BE0D1-D57F-497A-89AF-362A1529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77" y="1221976"/>
            <a:ext cx="768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4" descr="C:\Users\User\Pictures\alfamart2.png">
            <a:extLst>
              <a:ext uri="{FF2B5EF4-FFF2-40B4-BE49-F238E27FC236}">
                <a16:creationId xmlns:a16="http://schemas.microsoft.com/office/drawing/2014/main" id="{F2869718-F1AC-479C-B690-E854C5D7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88" y="1266620"/>
            <a:ext cx="14208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5" descr="C:\Users\User\Pictures\Indomaret.png">
            <a:extLst>
              <a:ext uri="{FF2B5EF4-FFF2-40B4-BE49-F238E27FC236}">
                <a16:creationId xmlns:a16="http://schemas.microsoft.com/office/drawing/2014/main" id="{B04E7E4E-F6B0-4A1A-8B4F-DB9596D2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3639246"/>
            <a:ext cx="152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31" descr="H:\Pictures\download (1).jpg">
            <a:extLst>
              <a:ext uri="{FF2B5EF4-FFF2-40B4-BE49-F238E27FC236}">
                <a16:creationId xmlns:a16="http://schemas.microsoft.com/office/drawing/2014/main" id="{8B51DE1D-DFD1-423D-B9C9-07882AF6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5"/>
          <a:stretch>
            <a:fillRect/>
          </a:stretch>
        </p:blipFill>
        <p:spPr bwMode="auto">
          <a:xfrm>
            <a:off x="192878" y="1209675"/>
            <a:ext cx="10858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11">
            <a:extLst>
              <a:ext uri="{FF2B5EF4-FFF2-40B4-BE49-F238E27FC236}">
                <a16:creationId xmlns:a16="http://schemas.microsoft.com/office/drawing/2014/main" id="{D9E341EB-A33B-47D2-A411-B4112DB800F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6" y="5101402"/>
            <a:ext cx="8778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16">
            <a:extLst>
              <a:ext uri="{FF2B5EF4-FFF2-40B4-BE49-F238E27FC236}">
                <a16:creationId xmlns:a16="http://schemas.microsoft.com/office/drawing/2014/main" id="{2E3FFDE3-2DD9-41D5-8AC4-3B9F719B31E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28" y="5141894"/>
            <a:ext cx="1567094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" descr="C:\Users\User\Pictures\bbi.jpg">
            <a:extLst>
              <a:ext uri="{FF2B5EF4-FFF2-40B4-BE49-F238E27FC236}">
                <a16:creationId xmlns:a16="http://schemas.microsoft.com/office/drawing/2014/main" id="{DFCD139B-FE3A-4967-B990-5AB13E04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/>
          <a:stretch>
            <a:fillRect/>
          </a:stretch>
        </p:blipFill>
        <p:spPr bwMode="auto">
          <a:xfrm>
            <a:off x="1749378" y="3729522"/>
            <a:ext cx="15811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18">
            <a:extLst>
              <a:ext uri="{FF2B5EF4-FFF2-40B4-BE49-F238E27FC236}">
                <a16:creationId xmlns:a16="http://schemas.microsoft.com/office/drawing/2014/main" id="{98F9629F-BCBE-425D-B264-601F78FC47F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9"/>
          <a:stretch>
            <a:fillRect/>
          </a:stretch>
        </p:blipFill>
        <p:spPr bwMode="auto">
          <a:xfrm>
            <a:off x="192878" y="3052664"/>
            <a:ext cx="1492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40" descr="H:\Pictures\743_banner_0_979251.jpg">
            <a:extLst>
              <a:ext uri="{FF2B5EF4-FFF2-40B4-BE49-F238E27FC236}">
                <a16:creationId xmlns:a16="http://schemas.microsoft.com/office/drawing/2014/main" id="{05105B90-F6C5-41D2-8CDF-D27D9607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64" y="3158830"/>
            <a:ext cx="20970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50" descr="H:\Pictures\images (1).png">
            <a:extLst>
              <a:ext uri="{FF2B5EF4-FFF2-40B4-BE49-F238E27FC236}">
                <a16:creationId xmlns:a16="http://schemas.microsoft.com/office/drawing/2014/main" id="{3C957EAD-3706-4EA0-9645-5D33BBD3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86" y="4552931"/>
            <a:ext cx="12811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6" descr="C:\Users\User\Pictures\download (4).png">
            <a:extLst>
              <a:ext uri="{FF2B5EF4-FFF2-40B4-BE49-F238E27FC236}">
                <a16:creationId xmlns:a16="http://schemas.microsoft.com/office/drawing/2014/main" id="{0B5DF684-41FB-4413-9E4B-1A5BE6C2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04" b="89216" l="6897" r="89655">
                        <a14:foregroundMark x1="6897" y1="76471" x2="84483" y2="79412"/>
                        <a14:foregroundMark x1="84483" y1="79412" x2="34483" y2="89216"/>
                        <a14:foregroundMark x1="34483" y1="89216" x2="67241" y2="79412"/>
                        <a14:foregroundMark x1="67241" y1="79412" x2="70115" y2="80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46" y="4619625"/>
            <a:ext cx="1627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15">
            <a:extLst>
              <a:ext uri="{FF2B5EF4-FFF2-40B4-BE49-F238E27FC236}">
                <a16:creationId xmlns:a16="http://schemas.microsoft.com/office/drawing/2014/main" id="{0AF35361-ADD3-430A-91D7-22A4B2CC796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06648"/>
            <a:ext cx="1482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26" descr="H:\Pictures\Lowongan-Kerja-Beton-Konstruksi-Wijaksana-Kerjah-Tjarieloker-Tjariekerja-Tjariejob-Tjariekarir-Tjarielowongan-Tjariepekerjaan-Tjarieinfokerja.jpg">
            <a:extLst>
              <a:ext uri="{FF2B5EF4-FFF2-40B4-BE49-F238E27FC236}">
                <a16:creationId xmlns:a16="http://schemas.microsoft.com/office/drawing/2014/main" id="{B960502C-E02C-49DF-943C-E70F5D2E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4783" b="70109" l="0" r="96522">
                        <a14:foregroundMark x1="4783" y1="38587" x2="20870" y2="67391"/>
                        <a14:foregroundMark x1="20870" y1="67391" x2="46087" y2="66304"/>
                        <a14:foregroundMark x1="46087" y1="66304" x2="72174" y2="67935"/>
                        <a14:foregroundMark x1="72174" y1="67935" x2="1739" y2="61957"/>
                        <a14:foregroundMark x1="1739" y1="61957" x2="45652" y2="56522"/>
                        <a14:foregroundMark x1="45652" y1="56522" x2="20870" y2="40217"/>
                        <a14:foregroundMark x1="20870" y1="40217" x2="20870" y2="40217"/>
                        <a14:foregroundMark x1="71304" y1="61957" x2="96522" y2="60326"/>
                        <a14:foregroundMark x1="21739" y1="36957" x2="0" y2="34783"/>
                        <a14:foregroundMark x1="26522" y1="36957" x2="30000" y2="39130"/>
                        <a14:foregroundMark x1="56087" y1="47283" x2="59565" y2="4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>
            <a:fillRect/>
          </a:stretch>
        </p:blipFill>
        <p:spPr bwMode="auto">
          <a:xfrm>
            <a:off x="2814145" y="5167813"/>
            <a:ext cx="19542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47" descr="H:\Pictures\1495523131pandowo.png">
            <a:extLst>
              <a:ext uri="{FF2B5EF4-FFF2-40B4-BE49-F238E27FC236}">
                <a16:creationId xmlns:a16="http://schemas.microsoft.com/office/drawing/2014/main" id="{35017650-691C-4210-9666-2A294E44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07" y="2001633"/>
            <a:ext cx="20621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3" descr="H:\Pictures\PT.-INTI-DAYA-RAJAWALI-MULYA-.jpg">
            <a:extLst>
              <a:ext uri="{FF2B5EF4-FFF2-40B4-BE49-F238E27FC236}">
                <a16:creationId xmlns:a16="http://schemas.microsoft.com/office/drawing/2014/main" id="{BF2E6DDC-704C-48A6-A2D5-8514F129B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" b="-560"/>
          <a:stretch>
            <a:fillRect/>
          </a:stretch>
        </p:blipFill>
        <p:spPr bwMode="auto">
          <a:xfrm>
            <a:off x="9723178" y="4136054"/>
            <a:ext cx="1433867" cy="69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3">
            <a:extLst>
              <a:ext uri="{FF2B5EF4-FFF2-40B4-BE49-F238E27FC236}">
                <a16:creationId xmlns:a16="http://schemas.microsoft.com/office/drawing/2014/main" id="{F3F154A1-944B-414D-B5FC-4FD34832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96" y="4571901"/>
            <a:ext cx="6667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4">
            <a:extLst>
              <a:ext uri="{FF2B5EF4-FFF2-40B4-BE49-F238E27FC236}">
                <a16:creationId xmlns:a16="http://schemas.microsoft.com/office/drawing/2014/main" id="{6AA65B2D-BD94-45FB-8AFC-62014699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8" y="2211701"/>
            <a:ext cx="1362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A17047-7DCF-4145-A3C0-97E1F0A0FF88}"/>
              </a:ext>
            </a:extLst>
          </p:cNvPr>
          <p:cNvGrpSpPr/>
          <p:nvPr/>
        </p:nvGrpSpPr>
        <p:grpSpPr>
          <a:xfrm>
            <a:off x="10606912" y="1280672"/>
            <a:ext cx="1360488" cy="1331871"/>
            <a:chOff x="10395744" y="1276982"/>
            <a:chExt cx="1360488" cy="1331871"/>
          </a:xfrm>
        </p:grpSpPr>
        <p:sp>
          <p:nvSpPr>
            <p:cNvPr id="23593" name="Rectangle 50">
              <a:extLst>
                <a:ext uri="{FF2B5EF4-FFF2-40B4-BE49-F238E27FC236}">
                  <a16:creationId xmlns:a16="http://schemas.microsoft.com/office/drawing/2014/main" id="{7D49D80E-CC54-49CA-9E75-BAFEF99D6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5744" y="2238965"/>
              <a:ext cx="13604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latin typeface="Constantia" panose="02030602050306030303" pitchFamily="18" charset="0"/>
                </a:rPr>
                <a:t>PT </a:t>
              </a:r>
              <a:r>
                <a:rPr lang="en-US" altLang="en-US" sz="900" b="1" dirty="0" err="1">
                  <a:latin typeface="Constantia" panose="02030602050306030303" pitchFamily="18" charset="0"/>
                </a:rPr>
                <a:t>Hanchen</a:t>
              </a:r>
              <a:r>
                <a:rPr lang="en-US" altLang="en-US" sz="900" b="1" dirty="0">
                  <a:latin typeface="Constantia" panose="02030602050306030303" pitchFamily="18" charset="0"/>
                </a:rPr>
                <a:t> </a:t>
              </a:r>
              <a:r>
                <a:rPr lang="en-US" altLang="en-US" sz="900" b="1" dirty="0" err="1">
                  <a:latin typeface="Constantia" panose="02030602050306030303" pitchFamily="18" charset="0"/>
                </a:rPr>
                <a:t>Industri</a:t>
              </a:r>
              <a:r>
                <a:rPr lang="en-US" altLang="en-US" sz="900" b="1" dirty="0">
                  <a:latin typeface="Constantia" panose="02030602050306030303" pitchFamily="18" charset="0"/>
                </a:rPr>
                <a:t> </a:t>
              </a:r>
            </a:p>
            <a:p>
              <a:pPr algn="ctr" eaLnBrk="1" hangingPunct="1"/>
              <a:r>
                <a:rPr lang="en-US" altLang="en-US" sz="900" b="1" dirty="0">
                  <a:latin typeface="Constantia" panose="02030602050306030303" pitchFamily="18" charset="0"/>
                </a:rPr>
                <a:t>Indonesia</a:t>
              </a:r>
            </a:p>
          </p:txBody>
        </p:sp>
        <p:pic>
          <p:nvPicPr>
            <p:cNvPr id="23594" name="Picture 2">
              <a:extLst>
                <a:ext uri="{FF2B5EF4-FFF2-40B4-BE49-F238E27FC236}">
                  <a16:creationId xmlns:a16="http://schemas.microsoft.com/office/drawing/2014/main" id="{C5C4B869-F838-4BF6-AE96-304DEB546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750" y="1276982"/>
              <a:ext cx="1006475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FAC17-51B7-4E2B-8B90-E10C092C3436}"/>
              </a:ext>
            </a:extLst>
          </p:cNvPr>
          <p:cNvGrpSpPr/>
          <p:nvPr/>
        </p:nvGrpSpPr>
        <p:grpSpPr>
          <a:xfrm>
            <a:off x="10635486" y="5322135"/>
            <a:ext cx="1593850" cy="1027029"/>
            <a:chOff x="4253650" y="5186090"/>
            <a:chExt cx="1593850" cy="1027029"/>
          </a:xfrm>
        </p:grpSpPr>
        <p:pic>
          <p:nvPicPr>
            <p:cNvPr id="23555" name="Picture 6">
              <a:extLst>
                <a:ext uri="{FF2B5EF4-FFF2-40B4-BE49-F238E27FC236}">
                  <a16:creationId xmlns:a16="http://schemas.microsoft.com/office/drawing/2014/main" id="{355AD1EB-CCDF-47D7-BB49-D56F1C290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10000" b="90000" l="10000" r="90000">
                          <a14:foregroundMark x1="25168" y1="43902" x2="42953" y2="548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649" y="5186090"/>
              <a:ext cx="1240765" cy="102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5" name="Rectangle 51">
              <a:extLst>
                <a:ext uri="{FF2B5EF4-FFF2-40B4-BE49-F238E27FC236}">
                  <a16:creationId xmlns:a16="http://schemas.microsoft.com/office/drawing/2014/main" id="{2067D7B3-7459-4EA8-ADE6-7489561C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650" y="5982932"/>
              <a:ext cx="15938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latin typeface="Constantia" panose="02030602050306030303" pitchFamily="18" charset="0"/>
                </a:rPr>
                <a:t>PT </a:t>
              </a:r>
              <a:r>
                <a:rPr lang="en-US" altLang="en-US" sz="900" b="1" dirty="0" err="1">
                  <a:latin typeface="Constantia" panose="02030602050306030303" pitchFamily="18" charset="0"/>
                </a:rPr>
                <a:t>Indomina</a:t>
              </a:r>
              <a:r>
                <a:rPr lang="en-US" altLang="en-US" sz="900" b="1" dirty="0">
                  <a:latin typeface="Constantia" panose="02030602050306030303" pitchFamily="18" charset="0"/>
                </a:rPr>
                <a:t> </a:t>
              </a:r>
              <a:r>
                <a:rPr lang="en-US" altLang="en-US" sz="900" b="1" dirty="0" err="1">
                  <a:latin typeface="Constantia" panose="02030602050306030303" pitchFamily="18" charset="0"/>
                </a:rPr>
                <a:t>Cipta</a:t>
              </a:r>
              <a:r>
                <a:rPr lang="en-US" altLang="en-US" sz="900" b="1" dirty="0">
                  <a:latin typeface="Constantia" panose="02030602050306030303" pitchFamily="18" charset="0"/>
                </a:rPr>
                <a:t> Agung</a:t>
              </a:r>
            </a:p>
          </p:txBody>
        </p:sp>
      </p:grpSp>
      <p:pic>
        <p:nvPicPr>
          <p:cNvPr id="23596" name="Picture 2" descr="LOGO SKB 17">
            <a:extLst>
              <a:ext uri="{FF2B5EF4-FFF2-40B4-BE49-F238E27FC236}">
                <a16:creationId xmlns:a16="http://schemas.microsoft.com/office/drawing/2014/main" id="{036FCB8D-0F82-42B9-9010-FD2E9026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2828" r="92802">
                        <a14:foregroundMark x1="16195" y1="35000" x2="21337" y2="16429"/>
                        <a14:foregroundMark x1="9512" y1="28571" x2="11054" y2="67857"/>
                        <a14:foregroundMark x1="10283" y1="35000" x2="12082" y2="21429"/>
                        <a14:foregroundMark x1="10283" y1="21429" x2="6170" y2="40000"/>
                        <a14:foregroundMark x1="39075" y1="60714" x2="95630" y2="55000"/>
                        <a14:foregroundMark x1="95630" y1="55000" x2="59897" y2="42143"/>
                        <a14:foregroundMark x1="59897" y1="42143" x2="92031" y2="60714"/>
                        <a14:foregroundMark x1="92031" y1="60714" x2="56298" y2="73571"/>
                        <a14:foregroundMark x1="56298" y1="73571" x2="93059" y2="51429"/>
                        <a14:foregroundMark x1="12082" y1="60714" x2="15424" y2="49286"/>
                        <a14:foregroundMark x1="23907" y1="80000" x2="23907" y2="72857"/>
                        <a14:foregroundMark x1="5398" y1="35000" x2="2828" y2="3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2332038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48" descr="H:\Pictures\PacificFurniture-Logo_Color.png">
            <a:extLst>
              <a:ext uri="{FF2B5EF4-FFF2-40B4-BE49-F238E27FC236}">
                <a16:creationId xmlns:a16="http://schemas.microsoft.com/office/drawing/2014/main" id="{1A88961F-5C7C-4F4E-B678-AB45ADB7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0" y="4296915"/>
            <a:ext cx="147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1">
            <a:extLst>
              <a:ext uri="{FF2B5EF4-FFF2-40B4-BE49-F238E27FC236}">
                <a16:creationId xmlns:a16="http://schemas.microsoft.com/office/drawing/2014/main" id="{FC037398-1C19-4A5D-A508-F12DDCDA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" b="-469"/>
          <a:stretch>
            <a:fillRect/>
          </a:stretch>
        </p:blipFill>
        <p:spPr bwMode="auto">
          <a:xfrm>
            <a:off x="9205722" y="4732463"/>
            <a:ext cx="1126848" cy="8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14CCFC-52B1-46AD-A715-C74317197744}"/>
              </a:ext>
            </a:extLst>
          </p:cNvPr>
          <p:cNvSpPr/>
          <p:nvPr/>
        </p:nvSpPr>
        <p:spPr>
          <a:xfrm>
            <a:off x="547688" y="6521450"/>
            <a:ext cx="240506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*Per 31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D66063C-DB71-4D20-847A-D18EFF19545E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21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6E1CE5-A6A6-4699-B399-8F123B24050A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458EB63-1CF6-4DEF-B6E8-0EF8ECFD0FCE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65" name="Shape 46">
              <a:extLst>
                <a:ext uri="{FF2B5EF4-FFF2-40B4-BE49-F238E27FC236}">
                  <a16:creationId xmlns:a16="http://schemas.microsoft.com/office/drawing/2014/main" id="{806B5616-28BD-431C-8D6D-9717BAC06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Mitra </a:t>
              </a: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Strategis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Tenant</a:t>
              </a:r>
            </a:p>
          </p:txBody>
        </p:sp>
        <p:cxnSp>
          <p:nvCxnSpPr>
            <p:cNvPr id="66" name="Shape 48">
              <a:extLst>
                <a:ext uri="{FF2B5EF4-FFF2-40B4-BE49-F238E27FC236}">
                  <a16:creationId xmlns:a16="http://schemas.microsoft.com/office/drawing/2014/main" id="{B69CF8DF-FA4E-44B5-A6D1-E975742A59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13940A76-A6CB-4E27-ADF5-7021B9230B74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9AF4D72-3F74-4967-9188-2F6A5A19F83A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F3F01F1-3B5B-4D7A-91BC-FD7076AF4F67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13C17-4B6C-440D-81C1-F46C95CE9BAE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30153" r="7336" b="29092"/>
          <a:stretch/>
        </p:blipFill>
        <p:spPr>
          <a:xfrm>
            <a:off x="5692060" y="5989040"/>
            <a:ext cx="1292767" cy="389144"/>
          </a:xfrm>
          <a:prstGeom prst="rect">
            <a:avLst/>
          </a:prstGeom>
        </p:spPr>
      </p:pic>
      <p:pic>
        <p:nvPicPr>
          <p:cNvPr id="58" name="Picture 3" descr="H:\Bahan\pemprov jateng.jpg">
            <a:extLst>
              <a:ext uri="{FF2B5EF4-FFF2-40B4-BE49-F238E27FC236}">
                <a16:creationId xmlns:a16="http://schemas.microsoft.com/office/drawing/2014/main" id="{32ADC286-11D0-4104-8CE6-716B64B9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03" y="1151557"/>
            <a:ext cx="8731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0" descr="C:\Users\User\Documents\Java Afritech.jpg">
            <a:extLst>
              <a:ext uri="{FF2B5EF4-FFF2-40B4-BE49-F238E27FC236}">
                <a16:creationId xmlns:a16="http://schemas.microsoft.com/office/drawing/2014/main" id="{6347A25B-12E8-4EA1-B0E8-244BDC0D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9859" b="90141" l="9278" r="89691">
                        <a14:foregroundMark x1="13402" y1="67606" x2="81443" y2="77465"/>
                        <a14:foregroundMark x1="5155" y1="85915" x2="52577" y2="90141"/>
                        <a14:foregroundMark x1="52577" y1="90141" x2="83505" y2="87324"/>
                        <a14:foregroundMark x1="9278" y1="69014" x2="50515" y2="57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81" y="5604146"/>
            <a:ext cx="1254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257CAA-CD22-478E-B462-F666D8BB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-133"/>
          <a:stretch/>
        </p:blipFill>
        <p:spPr>
          <a:xfrm>
            <a:off x="2807971" y="4209153"/>
            <a:ext cx="2340000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Content Placeholder 2">
            <a:extLst>
              <a:ext uri="{FF2B5EF4-FFF2-40B4-BE49-F238E27FC236}">
                <a16:creationId xmlns:a16="http://schemas.microsoft.com/office/drawing/2014/main" id="{33456E84-E1B3-46C5-9F26-6B008F1D1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65" y="1416735"/>
            <a:ext cx="3376362" cy="3581946"/>
          </a:xfrm>
        </p:spPr>
      </p:pic>
      <p:sp>
        <p:nvSpPr>
          <p:cNvPr id="34" name="TextBox 14">
            <a:extLst>
              <a:ext uri="{FF2B5EF4-FFF2-40B4-BE49-F238E27FC236}">
                <a16:creationId xmlns:a16="http://schemas.microsoft.com/office/drawing/2014/main" id="{07FD32E4-8543-4C57-A2AB-8A418EB4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474" y="4838669"/>
            <a:ext cx="3376363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d-ID" altLang="en-US" sz="1600" dirty="0">
                <a:latin typeface="Arial" panose="020B0604020202020204" pitchFamily="34" charset="0"/>
              </a:rPr>
              <a:t>PT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id-ID" altLang="en-US" sz="1600" dirty="0">
                <a:latin typeface="Arial" panose="020B0604020202020204" pitchFamily="34" charset="0"/>
              </a:rPr>
              <a:t>KIW meraih Peringkat </a:t>
            </a:r>
            <a:r>
              <a:rPr lang="en-US" altLang="en-US" sz="1600" b="1" dirty="0">
                <a:latin typeface="Arial" panose="020B0604020202020204" pitchFamily="34" charset="0"/>
              </a:rPr>
              <a:t>Sangat </a:t>
            </a:r>
            <a:r>
              <a:rPr lang="en-US" altLang="en-US" sz="1600" b="1" dirty="0" err="1">
                <a:latin typeface="Arial" panose="020B0604020202020204" pitchFamily="34" charset="0"/>
              </a:rPr>
              <a:t>Bagus</a:t>
            </a:r>
            <a:r>
              <a:rPr lang="en-US" altLang="en-US" sz="1600" b="1" dirty="0">
                <a:latin typeface="Arial" panose="020B0604020202020204" pitchFamily="34" charset="0"/>
              </a:rPr>
              <a:t> </a:t>
            </a:r>
            <a:r>
              <a:rPr lang="id-ID" altLang="en-US" sz="1600" b="1" dirty="0">
                <a:latin typeface="Arial" panose="020B0604020202020204" pitchFamily="34" charset="0"/>
              </a:rPr>
              <a:t>ke-</a:t>
            </a:r>
            <a:r>
              <a:rPr lang="en-US" altLang="en-US" sz="1600" b="1" dirty="0">
                <a:latin typeface="Arial" panose="020B0604020202020204" pitchFamily="34" charset="0"/>
              </a:rPr>
              <a:t>9</a:t>
            </a:r>
            <a:r>
              <a:rPr lang="id-ID" altLang="en-US" sz="1600" b="1" dirty="0">
                <a:latin typeface="Arial" panose="020B0604020202020204" pitchFamily="34" charset="0"/>
              </a:rPr>
              <a:t> </a:t>
            </a:r>
            <a:r>
              <a:rPr lang="id-ID" altLang="en-US" sz="1600" dirty="0">
                <a:latin typeface="Arial" panose="020B0604020202020204" pitchFamily="34" charset="0"/>
              </a:rPr>
              <a:t>dalam </a:t>
            </a:r>
            <a:r>
              <a:rPr lang="id-ID" altLang="en-US" sz="1600" i="1" dirty="0">
                <a:latin typeface="Arial" panose="020B0604020202020204" pitchFamily="34" charset="0"/>
              </a:rPr>
              <a:t>Rating 118 Perusahaan BUMN  (Majalah Infobank) </a:t>
            </a:r>
            <a:r>
              <a:rPr lang="id-ID" altLang="en-US" sz="1600" dirty="0">
                <a:latin typeface="Arial" panose="020B0604020202020204" pitchFamily="34" charset="0"/>
              </a:rPr>
              <a:t>dengan kinerja keuangan dan </a:t>
            </a:r>
            <a:r>
              <a:rPr lang="id-ID" altLang="en-US" sz="1600" i="1" dirty="0">
                <a:latin typeface="Arial" panose="020B0604020202020204" pitchFamily="34" charset="0"/>
              </a:rPr>
              <a:t>business growth</a:t>
            </a:r>
            <a:r>
              <a:rPr lang="en-US" altLang="en-US" sz="1600" i="1" dirty="0">
                <a:latin typeface="Arial" panose="020B0604020202020204" pitchFamily="34" charset="0"/>
              </a:rPr>
              <a:t> yang </a:t>
            </a:r>
            <a:r>
              <a:rPr lang="en-US" altLang="en-US" sz="1600" i="1" dirty="0" err="1">
                <a:latin typeface="Arial" panose="020B0604020202020204" pitchFamily="34" charset="0"/>
              </a:rPr>
              <a:t>baik</a:t>
            </a:r>
            <a:r>
              <a:rPr lang="en-US" altLang="en-US" sz="1600" i="1" dirty="0">
                <a:latin typeface="Arial" panose="020B0604020202020204" pitchFamily="34" charset="0"/>
              </a:rPr>
              <a:t> </a:t>
            </a:r>
            <a:r>
              <a:rPr lang="id-ID" altLang="en-US" sz="1600" dirty="0">
                <a:latin typeface="Arial" panose="020B0604020202020204" pitchFamily="34" charset="0"/>
              </a:rPr>
              <a:t>di tahun 20</a:t>
            </a:r>
            <a:r>
              <a:rPr lang="en-US" altLang="en-US" sz="1600" dirty="0">
                <a:latin typeface="Arial" panose="020B0604020202020204" pitchFamily="34" charset="0"/>
              </a:rPr>
              <a:t>20 </a:t>
            </a:r>
            <a:r>
              <a:rPr lang="en-US" altLang="en-US" sz="1600" dirty="0" err="1">
                <a:latin typeface="Arial" panose="020B0604020202020204" pitchFamily="34" charset="0"/>
              </a:rPr>
              <a:t>ditengah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Pandemi</a:t>
            </a:r>
            <a:r>
              <a:rPr lang="en-US" altLang="en-US" sz="1600" dirty="0">
                <a:latin typeface="Arial" panose="020B0604020202020204" pitchFamily="34" charset="0"/>
              </a:rPr>
              <a:t> Covid</a:t>
            </a:r>
            <a:endParaRPr lang="id-ID" altLang="en-US" sz="16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C8ABF7-E891-4BE3-A124-ED2589A161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>
          <a:xfrm>
            <a:off x="5353285" y="4209153"/>
            <a:ext cx="2314569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F38CD8-10A1-49BF-ABFE-9D27F3F39F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"/>
          <a:stretch/>
        </p:blipFill>
        <p:spPr>
          <a:xfrm>
            <a:off x="2811132" y="1697712"/>
            <a:ext cx="2340000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65D3ED-7EC4-468D-AF08-078488C504DA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F1D5A6-A442-4A49-A90D-3D4883309748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B88991-A090-4AD6-9D18-0C35EDE096AC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0" name="Shape 46">
              <a:extLst>
                <a:ext uri="{FF2B5EF4-FFF2-40B4-BE49-F238E27FC236}">
                  <a16:creationId xmlns:a16="http://schemas.microsoft.com/office/drawing/2014/main" id="{741D6912-4E19-4919-B8AC-2D457F0C3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1" name="Shape 48">
              <a:extLst>
                <a:ext uri="{FF2B5EF4-FFF2-40B4-BE49-F238E27FC236}">
                  <a16:creationId xmlns:a16="http://schemas.microsoft.com/office/drawing/2014/main" id="{5A74CA77-5686-4CA5-8205-CBF2B9168A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C0881D4-4542-42CF-B05A-C3EE076BD6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CA87F-56AC-4FBC-90BF-13F0A59E96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/>
          <a:stretch/>
        </p:blipFill>
        <p:spPr>
          <a:xfrm>
            <a:off x="5327855" y="1680586"/>
            <a:ext cx="2340000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B8E6B8C9-E162-4BE7-9C43-935AFDF53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"/>
          <a:stretch/>
        </p:blipFill>
        <p:spPr bwMode="auto">
          <a:xfrm>
            <a:off x="288087" y="1697712"/>
            <a:ext cx="2340000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FBEF3-FF3F-4B11-BC0C-E1F314B2863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36" b="-13"/>
          <a:stretch/>
        </p:blipFill>
        <p:spPr>
          <a:xfrm>
            <a:off x="288087" y="4209153"/>
            <a:ext cx="2340000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A94CC0-9F2B-4AC4-96A7-72833601E723}"/>
              </a:ext>
            </a:extLst>
          </p:cNvPr>
          <p:cNvGrpSpPr/>
          <p:nvPr/>
        </p:nvGrpSpPr>
        <p:grpSpPr>
          <a:xfrm>
            <a:off x="7223242" y="1438339"/>
            <a:ext cx="1675491" cy="5229723"/>
            <a:chOff x="8901053" y="4739517"/>
            <a:chExt cx="1592324" cy="4970133"/>
          </a:xfrm>
        </p:grpSpPr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20DBAE85-E80C-4E1F-9FCE-4802D28BC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1053" y="6133561"/>
              <a:ext cx="1592324" cy="2226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DCB8E566-E36E-40F3-8CBE-8F416468D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286" y="8074068"/>
              <a:ext cx="1169813" cy="163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063743EB-F3D2-4E0E-8DC7-E78A92700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8327" y="4739517"/>
              <a:ext cx="691413" cy="158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EE9E03B-35A7-42E5-B5FE-A75281C3D3F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DA77B6-B337-46B4-A188-76E7A3BE8B2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DF3071-CDFD-456C-BBE3-BF86D6FFE9D5}"/>
              </a:ext>
            </a:extLst>
          </p:cNvPr>
          <p:cNvSpPr/>
          <p:nvPr/>
        </p:nvSpPr>
        <p:spPr>
          <a:xfrm>
            <a:off x="278451" y="4518999"/>
            <a:ext cx="26247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KIW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memperoleh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ISO 14001: 2015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untuk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Pengelolaan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Kawasan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Industri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yang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Berorientasi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Ramah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Lingkungan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dengan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Peningkatan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Standar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Kualitas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Lingkungan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Hidup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lingkup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kantor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Berlaku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sampai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: 2022-01-10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42C21-B0D1-47DF-9A41-F26196465304}"/>
              </a:ext>
            </a:extLst>
          </p:cNvPr>
          <p:cNvSpPr/>
          <p:nvPr/>
        </p:nvSpPr>
        <p:spPr>
          <a:xfrm>
            <a:off x="3214692" y="4470221"/>
            <a:ext cx="26247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KIW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memperoleh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ISO 9001: 2015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untuk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Pengelolaan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Kawasan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Industri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yang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Berorientasi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Kepuasan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Pelanggan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dengan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Peningkatan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Standar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Kualitas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Pelayanan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dan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Produk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yang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Berkelanjutan</a:t>
            </a:r>
            <a:endParaRPr lang="en-US" altLang="id-ID" sz="15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Berlaku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sampai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: 2023-05-12</a:t>
            </a:r>
          </a:p>
        </p:txBody>
      </p:sp>
      <p:pic>
        <p:nvPicPr>
          <p:cNvPr id="26633" name="Picture 2">
            <a:extLst>
              <a:ext uri="{FF2B5EF4-FFF2-40B4-BE49-F238E27FC236}">
                <a16:creationId xmlns:a16="http://schemas.microsoft.com/office/drawing/2014/main" id="{3684120C-CF07-417B-B6A0-A46C35E66C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7" y="1187450"/>
            <a:ext cx="2285998" cy="3277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6">
            <a:extLst>
              <a:ext uri="{FF2B5EF4-FFF2-40B4-BE49-F238E27FC236}">
                <a16:creationId xmlns:a16="http://schemas.microsoft.com/office/drawing/2014/main" id="{4D04D883-4CFB-464A-8641-540BDEA28A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87450"/>
            <a:ext cx="2285998" cy="32340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CDEDED-F767-441A-8751-B4EA072A0922}"/>
              </a:ext>
            </a:extLst>
          </p:cNvPr>
          <p:cNvSpPr/>
          <p:nvPr/>
        </p:nvSpPr>
        <p:spPr>
          <a:xfrm>
            <a:off x="6182428" y="4538008"/>
            <a:ext cx="27329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KIW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memperoleh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ISO 37001: 2016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untuk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Pengelolaan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Kawasan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Industri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yang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Berorientasi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Anti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Penyuapan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pada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Pengadaan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Barang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dan Jasa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Berlaku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sampai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: 2023-07-29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F148AF-0A79-4DFD-B2E9-CD26C7DB1D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6352511" y="1187451"/>
            <a:ext cx="2284634" cy="329925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D74416-AD99-4C14-BA38-1C60377070D0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23</a:t>
            </a:r>
            <a:endParaRPr lang="en-ID" sz="1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309DD-9032-4CFC-86D5-D6334FC3B6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77" y="1187450"/>
            <a:ext cx="2284634" cy="3329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0488ADD-5E2C-4B82-99A9-B9DE816C11B3}"/>
              </a:ext>
            </a:extLst>
          </p:cNvPr>
          <p:cNvSpPr/>
          <p:nvPr/>
        </p:nvSpPr>
        <p:spPr>
          <a:xfrm>
            <a:off x="9053766" y="4602405"/>
            <a:ext cx="2781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KIW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memperoleh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ISO 31000: 2018 </a:t>
            </a:r>
            <a:r>
              <a:rPr lang="en-US" altLang="id-ID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untuk</a:t>
            </a:r>
            <a:r>
              <a:rPr lang="en-US" altLang="id-ID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Pengelolaan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Kawasan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Industri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yang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Berorientasi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pada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Manajemen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Risiko</a:t>
            </a:r>
            <a:r>
              <a:rPr lang="en-US" alt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Organisasi</a:t>
            </a:r>
            <a:endParaRPr lang="en-US" altLang="id-ID" sz="15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52332B-377A-4F5B-BDB0-00DBE83D3936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8B60EE-A1E1-4A15-8E3E-DA3B708770C1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4" name="Shape 46">
              <a:extLst>
                <a:ext uri="{FF2B5EF4-FFF2-40B4-BE49-F238E27FC236}">
                  <a16:creationId xmlns:a16="http://schemas.microsoft.com/office/drawing/2014/main" id="{7E277376-DC29-4964-8C7E-F4B67E9CC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Sertifikat</a:t>
              </a:r>
              <a:endParaRPr lang="en-US" alt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9" name="Shape 48">
              <a:extLst>
                <a:ext uri="{FF2B5EF4-FFF2-40B4-BE49-F238E27FC236}">
                  <a16:creationId xmlns:a16="http://schemas.microsoft.com/office/drawing/2014/main" id="{23076C8B-ED16-4394-87F7-9DAC98BA25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007D47A-FC82-4046-92B3-09956A9513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EA745A-69C4-463F-973C-7A705BF88F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3EAA49-E2DB-4953-A394-812904981D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96BA03-9648-4212-8903-25D3D92752A2}"/>
              </a:ext>
            </a:extLst>
          </p:cNvPr>
          <p:cNvSpPr/>
          <p:nvPr/>
        </p:nvSpPr>
        <p:spPr>
          <a:xfrm>
            <a:off x="685800" y="5105400"/>
            <a:ext cx="10928702" cy="1295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6FFD48-7AC3-4E8D-9B48-62334A37BEC2}"/>
              </a:ext>
            </a:extLst>
          </p:cNvPr>
          <p:cNvSpPr/>
          <p:nvPr/>
        </p:nvSpPr>
        <p:spPr>
          <a:xfrm>
            <a:off x="870302" y="5246687"/>
            <a:ext cx="10567988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KIW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meraih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Majalah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Infobank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(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Sepuluh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berturut-turut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id-I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2011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 </a:t>
            </a:r>
            <a:r>
              <a:rPr lang="en-US" altLang="id-ID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Perusahaan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Kinerja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Keuangan</a:t>
            </a:r>
            <a:r>
              <a:rPr lang="en-US" alt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Terbaik</a:t>
            </a:r>
            <a:endParaRPr lang="en-US" altLang="id-ID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AD5A2CBB-F350-466C-B56D-AEA77CB6B9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3328192"/>
            <a:ext cx="2136804" cy="15486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19BFB129-0260-4E49-B514-D9E59CD814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1949" y="3334701"/>
            <a:ext cx="2038798" cy="15283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195875F5-C36A-47C0-8826-7ECCA7B67B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91400" y="1447800"/>
            <a:ext cx="2095967" cy="14571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0CB8C25A-8C99-4A81-B01A-F9CE88CA7B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665" y="1435027"/>
            <a:ext cx="2038796" cy="14577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E6839AF6-177F-4662-8CC8-F956EFAC4FE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74957" y="1435648"/>
            <a:ext cx="2000258" cy="14571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04B79F1E-F428-4393-A26D-4E75501585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851903" y="1442095"/>
            <a:ext cx="2035297" cy="1446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53F3A7-AC7A-4EDE-9D0D-CD72CD23E80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5400000">
            <a:off x="5309572" y="3057768"/>
            <a:ext cx="1542098" cy="20959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784ABF-6A80-458F-B4A2-3791E874C2F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398987" y="3334701"/>
            <a:ext cx="2095967" cy="1542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8DDB2528-07AF-4B96-89D1-6BB228ED4C1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29200" y="1445985"/>
            <a:ext cx="2038800" cy="1446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10CC44-D3A2-4CF7-9EDF-3D5C5CA24A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082000" y="3061378"/>
            <a:ext cx="1534876" cy="20959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74D030-094A-4D49-918F-4F75725D80BD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0449B2-94BF-4D52-BE8A-76F6B70993B9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DF2DD7-AF95-46D4-B0E7-32970D3D3EE2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8" name="Shape 46">
              <a:extLst>
                <a:ext uri="{FF2B5EF4-FFF2-40B4-BE49-F238E27FC236}">
                  <a16:creationId xmlns:a16="http://schemas.microsoft.com/office/drawing/2014/main" id="{741490E7-E136-486C-A263-3CBC1778D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9" name="Shape 48">
              <a:extLst>
                <a:ext uri="{FF2B5EF4-FFF2-40B4-BE49-F238E27FC236}">
                  <a16:creationId xmlns:a16="http://schemas.microsoft.com/office/drawing/2014/main" id="{41F6B47F-322D-4C9D-8B61-28446E5163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D920257D-20B4-4D30-A7B3-6ED06281CC5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B02E4B-244A-4738-941C-A8C61DDE943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870CBC-8AAB-4C10-ABEC-CCD6A17CE1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174F7D4-FF0E-45A1-BCD6-EC8471DAB6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80409" y="1336446"/>
            <a:ext cx="1527207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D22432-39E9-4314-BF1B-002EFA1CF7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86921" y="1330865"/>
            <a:ext cx="1527208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C6F5C0-6628-45EE-BC62-4586EC3F19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9274356" y="1330865"/>
            <a:ext cx="1527208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6CF4C5-58DB-496B-8E42-EA8D71326E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588" y="3542082"/>
            <a:ext cx="2160000" cy="1505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D82D6A-1BC1-4F43-AB38-5B5770B5A02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387124" y="1336445"/>
            <a:ext cx="1527206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66B7163-DDCE-413B-82B8-E07819DEC357}"/>
              </a:ext>
            </a:extLst>
          </p:cNvPr>
          <p:cNvSpPr/>
          <p:nvPr/>
        </p:nvSpPr>
        <p:spPr>
          <a:xfrm>
            <a:off x="736600" y="5537200"/>
            <a:ext cx="10745788" cy="101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Kementerian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Kehutanan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(KLHK) </a:t>
            </a:r>
            <a:r>
              <a:rPr lang="en-US" altLang="id-ID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altLang="id-ID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Anugerah</a:t>
            </a:r>
            <a:r>
              <a:rPr lang="en-US" altLang="id-ID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r>
              <a:rPr lang="en-US" altLang="id-ID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Penilaian</a:t>
            </a:r>
            <a:r>
              <a:rPr lang="en-US" altLang="id-ID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Peringkat</a:t>
            </a:r>
            <a:r>
              <a:rPr lang="en-US" altLang="id-ID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Kinerja Perusahaan (Proper) </a:t>
            </a:r>
            <a:r>
              <a:rPr lang="en-US" altLang="id-ID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altLang="id-ID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PT KIW 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(Sembilan)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berturut-turut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2012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id-ID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endParaRPr lang="en-US" altLang="id-ID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EA1591-349C-47DA-AD6C-1B2811CD822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2078" y="3543659"/>
            <a:ext cx="2187844" cy="1527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C8704A-114D-4C24-8C96-01C9778B7FB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911245" y="3227264"/>
            <a:ext cx="1505537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62F1B9E-F045-4049-A748-E526F6B8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87" y="3565330"/>
            <a:ext cx="2160000" cy="1505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BC0EA26-11F0-41EB-8A9C-9FD7067E7F1F}"/>
              </a:ext>
            </a:extLst>
          </p:cNvPr>
          <p:cNvSpPr/>
          <p:nvPr/>
        </p:nvSpPr>
        <p:spPr>
          <a:xfrm>
            <a:off x="533400" y="5409654"/>
            <a:ext cx="11125200" cy="1295400"/>
          </a:xfrm>
          <a:prstGeom prst="rect">
            <a:avLst/>
          </a:prstGeom>
          <a:noFill/>
          <a:ln w="38100">
            <a:solidFill>
              <a:srgbClr val="19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9EDB31-3D2E-495B-ACE6-73DCFDF23DB2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25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C41255-1082-4590-AD3B-FA7517FE7AA8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7993ED-541D-4D0F-93E3-57C56723D831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5" name="Shape 46">
              <a:extLst>
                <a:ext uri="{FF2B5EF4-FFF2-40B4-BE49-F238E27FC236}">
                  <a16:creationId xmlns:a16="http://schemas.microsoft.com/office/drawing/2014/main" id="{8D475C6E-FACE-425F-BDBB-1CA42AD4D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0" name="Shape 48">
              <a:extLst>
                <a:ext uri="{FF2B5EF4-FFF2-40B4-BE49-F238E27FC236}">
                  <a16:creationId xmlns:a16="http://schemas.microsoft.com/office/drawing/2014/main" id="{7F25A097-0598-4FD3-ACDE-7A254A701E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9942DD0-9793-4616-A23F-5D11019B651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CCE31-86F2-41C3-8A39-B7157C207B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87040" y="3238099"/>
            <a:ext cx="1518023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FC1A4D-10C8-4C12-87D3-AD719D5140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876A2B-576B-4DB8-BB6F-25456FAC23B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1335870-3FDC-4039-A959-A9D7385508D7}"/>
              </a:ext>
            </a:extLst>
          </p:cNvPr>
          <p:cNvSpPr txBox="1"/>
          <p:nvPr/>
        </p:nvSpPr>
        <p:spPr>
          <a:xfrm>
            <a:off x="1115356" y="1555750"/>
            <a:ext cx="63420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nstantia" panose="02030602050306030303" pitchFamily="18" charset="0"/>
              </a:rPr>
              <a:t>PT KIW (Persero) </a:t>
            </a:r>
            <a:r>
              <a:rPr lang="en-US" sz="1400" b="1" dirty="0" err="1">
                <a:latin typeface="Constantia" panose="02030602050306030303" pitchFamily="18" charset="0"/>
              </a:rPr>
              <a:t>memenangkan</a:t>
            </a:r>
            <a:r>
              <a:rPr lang="en-US" sz="1400" b="1" dirty="0">
                <a:latin typeface="Constantia" panose="02030602050306030303" pitchFamily="18" charset="0"/>
              </a:rPr>
              <a:t> 6 </a:t>
            </a:r>
            <a:r>
              <a:rPr lang="en-US" sz="1400" b="1" dirty="0" err="1">
                <a:latin typeface="Constantia" panose="02030602050306030303" pitchFamily="18" charset="0"/>
              </a:rPr>
              <a:t>Kategori</a:t>
            </a:r>
            <a:r>
              <a:rPr lang="en-US" sz="1400" b="1" dirty="0">
                <a:latin typeface="Constantia" panose="02030602050306030303" pitchFamily="18" charset="0"/>
              </a:rPr>
              <a:t> </a:t>
            </a:r>
            <a:r>
              <a:rPr lang="en-US" sz="1400" b="1" dirty="0" err="1">
                <a:latin typeface="Constantia" panose="02030602050306030303" pitchFamily="18" charset="0"/>
              </a:rPr>
              <a:t>penghargaan</a:t>
            </a:r>
            <a:r>
              <a:rPr lang="en-US" sz="1400" b="1" dirty="0">
                <a:latin typeface="Constantia" panose="02030602050306030303" pitchFamily="18" charset="0"/>
              </a:rPr>
              <a:t> </a:t>
            </a:r>
            <a:r>
              <a:rPr lang="en-US" sz="1400" b="1" dirty="0" err="1">
                <a:latin typeface="Constantia" panose="02030602050306030303" pitchFamily="18" charset="0"/>
              </a:rPr>
              <a:t>dalam</a:t>
            </a:r>
            <a:r>
              <a:rPr lang="en-US" sz="1400" b="1" dirty="0">
                <a:latin typeface="Constantia" panose="02030602050306030303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nstantia" panose="02030602050306030303" pitchFamily="18" charset="0"/>
              </a:rPr>
              <a:t>BUMN Marketeers Award 2019  dan 2022 oleh </a:t>
            </a:r>
            <a:r>
              <a:rPr lang="en-US" sz="1400" b="1" dirty="0" err="1">
                <a:latin typeface="Constantia" panose="02030602050306030303" pitchFamily="18" charset="0"/>
              </a:rPr>
              <a:t>Markplus.Inc</a:t>
            </a:r>
            <a:r>
              <a:rPr lang="en-US" sz="1400" b="1" dirty="0">
                <a:latin typeface="Constantia" panose="02030602050306030303" pitchFamily="18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54A985-8411-4053-8568-C3EE6BF10112}"/>
              </a:ext>
            </a:extLst>
          </p:cNvPr>
          <p:cNvGrpSpPr/>
          <p:nvPr/>
        </p:nvGrpSpPr>
        <p:grpSpPr>
          <a:xfrm>
            <a:off x="7772400" y="1555750"/>
            <a:ext cx="3603625" cy="4845050"/>
            <a:chOff x="7086600" y="1555750"/>
            <a:chExt cx="3603625" cy="48450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FD7B4F-30F0-4282-82E7-4D8EFDA88449}"/>
                </a:ext>
              </a:extLst>
            </p:cNvPr>
            <p:cNvSpPr/>
            <p:nvPr/>
          </p:nvSpPr>
          <p:spPr>
            <a:xfrm>
              <a:off x="7285375" y="4262438"/>
              <a:ext cx="162401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id-ID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Program </a:t>
              </a:r>
              <a:r>
                <a:rPr lang="en-US" altLang="id-ID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Kemitraan</a:t>
              </a:r>
              <a:r>
                <a:rPr lang="en-US" altLang="id-ID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dan Bina </a:t>
              </a:r>
              <a:r>
                <a:rPr lang="en-US" altLang="id-ID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Lingkungan</a:t>
              </a:r>
              <a:r>
                <a:rPr lang="en-US" altLang="id-ID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Tahun</a:t>
              </a:r>
              <a:r>
                <a:rPr lang="en-US" altLang="id-ID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2019 </a:t>
              </a:r>
              <a:r>
                <a:rPr lang="en-US" altLang="id-ID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oleh Warta </a:t>
              </a:r>
              <a:r>
                <a:rPr lang="en-US" altLang="id-ID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Ekonomi</a:t>
              </a:r>
              <a:r>
                <a:rPr lang="en-US" altLang="id-ID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       (27 Mei 2019)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BF1580-2B84-4E5A-A56D-8109BFA1266A}"/>
                </a:ext>
              </a:extLst>
            </p:cNvPr>
            <p:cNvCxnSpPr/>
            <p:nvPr/>
          </p:nvCxnSpPr>
          <p:spPr>
            <a:xfrm>
              <a:off x="7086600" y="4114800"/>
              <a:ext cx="3459163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02" name="TextBox 25">
              <a:extLst>
                <a:ext uri="{FF2B5EF4-FFF2-40B4-BE49-F238E27FC236}">
                  <a16:creationId xmlns:a16="http://schemas.microsoft.com/office/drawing/2014/main" id="{08738F35-C33C-42DB-B6C7-7AB3D2E2C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5225" y="1555750"/>
              <a:ext cx="1905000" cy="230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dirty="0" err="1">
                  <a:latin typeface="Constantia" panose="02030602050306030303" pitchFamily="18" charset="0"/>
                </a:rPr>
                <a:t>Penghargaan</a:t>
              </a:r>
              <a:r>
                <a:rPr lang="en-US" altLang="en-US" sz="1600" dirty="0"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latin typeface="Constantia" panose="02030602050306030303" pitchFamily="18" charset="0"/>
                </a:rPr>
                <a:t>dari</a:t>
              </a:r>
              <a:r>
                <a:rPr lang="en-US" altLang="en-US" sz="1600" dirty="0"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latin typeface="Constantia" panose="02030602050306030303" pitchFamily="18" charset="0"/>
                </a:rPr>
                <a:t>Anugerah</a:t>
              </a:r>
              <a:r>
                <a:rPr lang="en-US" altLang="en-US" sz="1600" dirty="0"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latin typeface="Constantia" panose="02030602050306030303" pitchFamily="18" charset="0"/>
                </a:rPr>
                <a:t>Jawa</a:t>
              </a:r>
              <a:r>
                <a:rPr lang="en-US" altLang="en-US" sz="1600" dirty="0">
                  <a:latin typeface="Constantia" panose="02030602050306030303" pitchFamily="18" charset="0"/>
                </a:rPr>
                <a:t> Pos Radar Semarang 2019 </a:t>
              </a:r>
              <a:r>
                <a:rPr lang="en-US" altLang="en-US" sz="1600" dirty="0" err="1">
                  <a:latin typeface="Constantia" panose="02030602050306030303" pitchFamily="18" charset="0"/>
                </a:rPr>
                <a:t>dalam</a:t>
              </a:r>
              <a:r>
                <a:rPr lang="en-US" altLang="en-US" sz="1600" dirty="0">
                  <a:latin typeface="Constantia" panose="02030602050306030303" pitchFamily="18" charset="0"/>
                </a:rPr>
                <a:t> </a:t>
              </a:r>
              <a:r>
                <a:rPr lang="en-US" altLang="en-US" sz="1600" b="1" dirty="0" err="1">
                  <a:latin typeface="Constantia" panose="02030602050306030303" pitchFamily="18" charset="0"/>
                </a:rPr>
                <a:t>kategori</a:t>
              </a:r>
              <a:r>
                <a:rPr lang="en-US" altLang="en-US" sz="1600" b="1" dirty="0">
                  <a:latin typeface="Constantia" panose="02030602050306030303" pitchFamily="18" charset="0"/>
                </a:rPr>
                <a:t> Kawasan </a:t>
              </a:r>
              <a:r>
                <a:rPr lang="en-US" altLang="en-US" sz="1600" b="1" dirty="0" err="1">
                  <a:latin typeface="Constantia" panose="02030602050306030303" pitchFamily="18" charset="0"/>
                </a:rPr>
                <a:t>Industri</a:t>
              </a:r>
              <a:r>
                <a:rPr lang="en-US" altLang="en-US" sz="1600" b="1" dirty="0">
                  <a:latin typeface="Constantia" panose="02030602050306030303" pitchFamily="18" charset="0"/>
                </a:rPr>
                <a:t> </a:t>
              </a:r>
              <a:r>
                <a:rPr lang="en-US" altLang="en-US" sz="1600" b="1" dirty="0" err="1">
                  <a:latin typeface="Constantia" panose="02030602050306030303" pitchFamily="18" charset="0"/>
                </a:rPr>
                <a:t>Terpadu</a:t>
              </a:r>
              <a:r>
                <a:rPr lang="en-US" altLang="en-US" sz="1600" b="1" dirty="0">
                  <a:latin typeface="Constantia" panose="02030602050306030303" pitchFamily="18" charset="0"/>
                </a:rPr>
                <a:t> yang Ramah </a:t>
              </a:r>
              <a:r>
                <a:rPr lang="en-US" altLang="en-US" sz="1600" b="1" dirty="0" err="1">
                  <a:latin typeface="Constantia" panose="02030602050306030303" pitchFamily="18" charset="0"/>
                </a:rPr>
                <a:t>Lingkungan</a:t>
              </a:r>
              <a:r>
                <a:rPr lang="en-US" altLang="en-US" sz="1600" b="1" dirty="0">
                  <a:latin typeface="Constantia" panose="02030602050306030303" pitchFamily="18" charset="0"/>
                </a:rPr>
                <a:t>        </a:t>
              </a:r>
              <a:r>
                <a:rPr lang="en-US" altLang="en-US" sz="1600" dirty="0">
                  <a:latin typeface="Constantia" panose="02030602050306030303" pitchFamily="18" charset="0"/>
                </a:rPr>
                <a:t>(10 Sept 2019)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8F198C-6CD4-4987-99B2-848AA3968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9975" y="1571318"/>
              <a:ext cx="1562095" cy="21972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0" name="Picture 2" descr="C:\Users\User\Downloads\WhatsApp Image 2019-06-11 at 10.54.14.jpeg">
              <a:extLst>
                <a:ext uri="{FF2B5EF4-FFF2-40B4-BE49-F238E27FC236}">
                  <a16:creationId xmlns:a16="http://schemas.microsoft.com/office/drawing/2014/main" id="{8394A171-8D21-488A-8D25-B5D9B20B3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1751" y="4227513"/>
              <a:ext cx="1624012" cy="2173287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pic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B8E3F4-3297-4B03-98E3-90A25E4D1619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26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978891-F274-42EC-91AF-0DD204C2B287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3BE2009-5580-4BBC-8B57-147AE2DD762F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00C68D94-2114-4226-AC1A-A9D63F1FF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4" name="Shape 48">
              <a:extLst>
                <a:ext uri="{FF2B5EF4-FFF2-40B4-BE49-F238E27FC236}">
                  <a16:creationId xmlns:a16="http://schemas.microsoft.com/office/drawing/2014/main" id="{5A862647-71C3-492E-82BB-4AFAC0E432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AD6582A-F18B-49C8-959B-CF97B68B2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92D0D1-FA86-4811-B6C3-D40989EB7FCE}"/>
              </a:ext>
            </a:extLst>
          </p:cNvPr>
          <p:cNvGrpSpPr/>
          <p:nvPr/>
        </p:nvGrpSpPr>
        <p:grpSpPr>
          <a:xfrm>
            <a:off x="1195389" y="2220577"/>
            <a:ext cx="6252750" cy="1244891"/>
            <a:chOff x="1195389" y="2025626"/>
            <a:chExt cx="6252750" cy="1244891"/>
          </a:xfrm>
        </p:grpSpPr>
        <p:pic>
          <p:nvPicPr>
            <p:cNvPr id="29711" name="Picture 2" descr="D:\LUKMAN 2019\BUMN Masketers Awards 2019\Award\BUMN Award The Most Promising Company In Tactical Marketing (Silver Winner).jpeg">
              <a:extLst>
                <a:ext uri="{FF2B5EF4-FFF2-40B4-BE49-F238E27FC236}">
                  <a16:creationId xmlns:a16="http://schemas.microsoft.com/office/drawing/2014/main" id="{B0AA925D-660B-41D6-8250-412E7F41B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389" y="2119238"/>
              <a:ext cx="1345627" cy="108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2" name="Picture 3" descr="D:\LUKMAN 2019\BUMN Masketers Awards 2019\Award\BUMN Award The Most Promising Company In Branding Campaign (Bronze Winner).jpeg">
              <a:extLst>
                <a:ext uri="{FF2B5EF4-FFF2-40B4-BE49-F238E27FC236}">
                  <a16:creationId xmlns:a16="http://schemas.microsoft.com/office/drawing/2014/main" id="{80F506B9-69D3-4ADE-B721-E59B34DF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549" y="2120778"/>
              <a:ext cx="1329953" cy="108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3" name="Picture 4" descr="D:\LUKMAN 2019\BUMN Masketers Awards 2019\Award\BUMN Award The Most Promising Company In Entrepreneurial SOESs'' (Silver Winner).jpeg">
              <a:extLst>
                <a:ext uri="{FF2B5EF4-FFF2-40B4-BE49-F238E27FC236}">
                  <a16:creationId xmlns:a16="http://schemas.microsoft.com/office/drawing/2014/main" id="{7B50BFDD-AB94-4C7B-926A-733BAC927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944" y="2120778"/>
              <a:ext cx="1339568" cy="108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4" name="Picture 5" descr="D:\LUKMAN 2019\BUMN Masketers Awards 2019\Award\BUMN Award The Most Promising Company In Marketing 3.0 (Bronze Winner).jpeg">
              <a:extLst>
                <a:ext uri="{FF2B5EF4-FFF2-40B4-BE49-F238E27FC236}">
                  <a16:creationId xmlns:a16="http://schemas.microsoft.com/office/drawing/2014/main" id="{CA6F179A-FC78-4C03-B5E7-1189FFA94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81" y="2120778"/>
              <a:ext cx="1313278" cy="108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5" name="Picture 6" descr="D:\LUKMAN 2019\BUMN Masketers Awards 2019\Award\BUMN Award The Most Promising Company In Strategic Marketing (Bronze Winner).jpeg">
              <a:extLst>
                <a:ext uri="{FF2B5EF4-FFF2-40B4-BE49-F238E27FC236}">
                  <a16:creationId xmlns:a16="http://schemas.microsoft.com/office/drawing/2014/main" id="{3A3F2963-8F37-43B9-A652-421A1F8EB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440" y="2117582"/>
              <a:ext cx="1295834" cy="108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0657DE-5E36-4186-9E67-E8EC99094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" b="148"/>
            <a:stretch/>
          </p:blipFill>
          <p:spPr>
            <a:xfrm>
              <a:off x="5813811" y="2025626"/>
              <a:ext cx="1634328" cy="124489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F61BEA-1CB3-4206-8371-36E2946459B9}"/>
              </a:ext>
            </a:extLst>
          </p:cNvPr>
          <p:cNvGrpSpPr/>
          <p:nvPr/>
        </p:nvGrpSpPr>
        <p:grpSpPr>
          <a:xfrm>
            <a:off x="1009535" y="3704688"/>
            <a:ext cx="6613381" cy="2619853"/>
            <a:chOff x="473219" y="3468705"/>
            <a:chExt cx="6997412" cy="26198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9D7691-30E9-46C7-915B-1D43B3A49C95}"/>
                </a:ext>
              </a:extLst>
            </p:cNvPr>
            <p:cNvGrpSpPr/>
            <p:nvPr/>
          </p:nvGrpSpPr>
          <p:grpSpPr>
            <a:xfrm>
              <a:off x="473219" y="3956401"/>
              <a:ext cx="6997412" cy="2132157"/>
              <a:chOff x="531451" y="1472625"/>
              <a:chExt cx="4497749" cy="2319367"/>
            </a:xfrm>
            <a:solidFill>
              <a:srgbClr val="00B05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5C79942-C990-4AFF-B361-C224728DA907}"/>
                  </a:ext>
                </a:extLst>
              </p:cNvPr>
              <p:cNvSpPr/>
              <p:nvPr/>
            </p:nvSpPr>
            <p:spPr>
              <a:xfrm>
                <a:off x="533400" y="1472625"/>
                <a:ext cx="4495800" cy="3348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d-ID" sz="1400" b="1" dirty="0">
                    <a:solidFill>
                      <a:schemeClr val="bg1"/>
                    </a:solidFill>
                    <a:latin typeface="Constantia" pitchFamily="18" charset="0"/>
                  </a:rPr>
                  <a:t>The Most Promising Company in </a:t>
                </a:r>
                <a:r>
                  <a:rPr lang="en-US" altLang="id-ID" sz="1400" b="1" dirty="0" err="1">
                    <a:solidFill>
                      <a:schemeClr val="bg1"/>
                    </a:solidFill>
                    <a:latin typeface="Constantia" pitchFamily="18" charset="0"/>
                  </a:rPr>
                  <a:t>Entrepreneural</a:t>
                </a:r>
                <a:r>
                  <a:rPr lang="en-US" altLang="id-ID" sz="1400" b="1" dirty="0">
                    <a:solidFill>
                      <a:schemeClr val="bg1"/>
                    </a:solidFill>
                    <a:latin typeface="Constantia" pitchFamily="18" charset="0"/>
                  </a:rPr>
                  <a:t> SOEs (Silver Winner) 2019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453325-9F81-4D1D-AC22-02494DEA1881}"/>
                  </a:ext>
                </a:extLst>
              </p:cNvPr>
              <p:cNvSpPr/>
              <p:nvPr/>
            </p:nvSpPr>
            <p:spPr>
              <a:xfrm>
                <a:off x="531452" y="1959781"/>
                <a:ext cx="4495800" cy="3348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d-ID" sz="1400" b="1" dirty="0">
                    <a:solidFill>
                      <a:schemeClr val="bg1"/>
                    </a:solidFill>
                    <a:latin typeface="Constantia" pitchFamily="18" charset="0"/>
                  </a:rPr>
                  <a:t>The Most Promising Company in Tactical Marketing (Silver Winner) 2019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70D1C8-8BE1-41AF-A9CB-E27D733324C3}"/>
                  </a:ext>
                </a:extLst>
              </p:cNvPr>
              <p:cNvSpPr/>
              <p:nvPr/>
            </p:nvSpPr>
            <p:spPr>
              <a:xfrm>
                <a:off x="531452" y="2467484"/>
                <a:ext cx="4495800" cy="3348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d-ID" sz="1400" b="1" dirty="0">
                    <a:solidFill>
                      <a:schemeClr val="bg1"/>
                    </a:solidFill>
                    <a:latin typeface="Constantia" pitchFamily="18" charset="0"/>
                  </a:rPr>
                  <a:t>The Most Promising Company in Branding Campaign (Bronze Winning) 2019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0C3772-F3DA-48D6-9CD2-61989139629F}"/>
                  </a:ext>
                </a:extLst>
              </p:cNvPr>
              <p:cNvSpPr/>
              <p:nvPr/>
            </p:nvSpPr>
            <p:spPr>
              <a:xfrm>
                <a:off x="531451" y="2978905"/>
                <a:ext cx="4495800" cy="3348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d-ID" sz="1400" b="1" dirty="0">
                    <a:solidFill>
                      <a:schemeClr val="bg1"/>
                    </a:solidFill>
                    <a:latin typeface="Constantia" pitchFamily="18" charset="0"/>
                  </a:rPr>
                  <a:t>The Most Promising Company in Marketing 3.0 (Bronze Winner) 2019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B27946-AAEB-4505-B55E-B44E9E656032}"/>
                  </a:ext>
                </a:extLst>
              </p:cNvPr>
              <p:cNvSpPr/>
              <p:nvPr/>
            </p:nvSpPr>
            <p:spPr>
              <a:xfrm>
                <a:off x="531451" y="3457191"/>
                <a:ext cx="4495800" cy="3348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d-ID" sz="1400" b="1" dirty="0">
                    <a:solidFill>
                      <a:schemeClr val="bg1"/>
                    </a:solidFill>
                    <a:latin typeface="Constantia" pitchFamily="18" charset="0"/>
                  </a:rPr>
                  <a:t>The Most Promising Company in Strategic Marketing (Bronze Winner) 2019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5D8145-8230-47D6-AB1F-2F0156EB689E}"/>
                </a:ext>
              </a:extLst>
            </p:cNvPr>
            <p:cNvSpPr/>
            <p:nvPr/>
          </p:nvSpPr>
          <p:spPr>
            <a:xfrm>
              <a:off x="473219" y="3468705"/>
              <a:ext cx="6994380" cy="30777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</a:ln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id-ID" sz="1400" b="1" dirty="0">
                  <a:solidFill>
                    <a:schemeClr val="bg1"/>
                  </a:solidFill>
                  <a:latin typeface="Constantia" pitchFamily="18" charset="0"/>
                </a:rPr>
                <a:t>The Most Promising Company in Tactical Marketing (Bronze Winner) 2022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20AF06B-B821-4A32-B43E-DD889A15450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8433A67-1DEC-4F08-A832-AC39F5D976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4DDBF730-F8B5-442C-B33C-4A22D39F1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129" y="1371600"/>
            <a:ext cx="2264044" cy="322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25772EB-55B3-4095-B051-F064E7DF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46481" y="1347304"/>
            <a:ext cx="2444719" cy="162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B05D5D-DDB9-402A-88C6-7E087C74568F}"/>
              </a:ext>
            </a:extLst>
          </p:cNvPr>
          <p:cNvSpPr/>
          <p:nvPr/>
        </p:nvSpPr>
        <p:spPr bwMode="auto">
          <a:xfrm>
            <a:off x="3026044" y="2970074"/>
            <a:ext cx="2993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Majalah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Investor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BUMN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terbaik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keuangan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Kawasan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Perumahan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2014 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5B7E63-0712-435F-B6F3-F9E91D7110F5}"/>
              </a:ext>
            </a:extLst>
          </p:cNvPr>
          <p:cNvCxnSpPr>
            <a:cxnSpLocks/>
          </p:cNvCxnSpPr>
          <p:nvPr/>
        </p:nvCxnSpPr>
        <p:spPr>
          <a:xfrm>
            <a:off x="6019800" y="1143000"/>
            <a:ext cx="0" cy="304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34FFAA4-64FB-490F-A888-D7526605FCA6}"/>
              </a:ext>
            </a:extLst>
          </p:cNvPr>
          <p:cNvGrpSpPr/>
          <p:nvPr/>
        </p:nvGrpSpPr>
        <p:grpSpPr>
          <a:xfrm>
            <a:off x="6340439" y="1371600"/>
            <a:ext cx="2055416" cy="5186586"/>
            <a:chOff x="9741291" y="1499704"/>
            <a:chExt cx="2055416" cy="51865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C0F4DE-0014-4D96-9209-D121D6C2D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291" y="1499704"/>
              <a:ext cx="1993509" cy="28438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21286-FC1A-4489-91DA-7A9D3D9B395F}"/>
                </a:ext>
              </a:extLst>
            </p:cNvPr>
            <p:cNvSpPr/>
            <p:nvPr/>
          </p:nvSpPr>
          <p:spPr>
            <a:xfrm>
              <a:off x="9741291" y="4439521"/>
              <a:ext cx="205541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id-ID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Penghargaan</a:t>
              </a:r>
              <a:r>
                <a:rPr lang="en-US" altLang="id-I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dari</a:t>
              </a:r>
              <a:r>
                <a:rPr lang="en-US" altLang="id-I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BUMN Track </a:t>
              </a:r>
              <a:r>
                <a:rPr lang="en-US" altLang="id-ID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sebagai</a:t>
              </a:r>
              <a:r>
                <a:rPr lang="en-US" altLang="id-I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Bronze Winner </a:t>
              </a:r>
              <a:r>
                <a:rPr lang="en-US" altLang="id-ID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untuk</a:t>
              </a:r>
              <a:r>
                <a:rPr lang="en-US" altLang="id-ID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BUMN </a:t>
              </a:r>
              <a:r>
                <a:rPr lang="en-US" altLang="id-ID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dengan</a:t>
              </a:r>
              <a:r>
                <a:rPr lang="en-US" altLang="id-ID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kategori</a:t>
              </a:r>
              <a:r>
                <a:rPr lang="en-US" altLang="id-ID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Indonesia </a:t>
              </a:r>
              <a:r>
                <a:rPr lang="en-US" altLang="id-ID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Tertib</a:t>
              </a:r>
              <a:r>
                <a:rPr lang="en-US" altLang="id-ID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alt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(19 Sept 2019)</a:t>
              </a:r>
              <a:endPara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CB45E08-617F-4643-9EC7-21CC4DCE0B16}"/>
              </a:ext>
            </a:extLst>
          </p:cNvPr>
          <p:cNvSpPr/>
          <p:nvPr/>
        </p:nvSpPr>
        <p:spPr>
          <a:xfrm>
            <a:off x="8570211" y="4408983"/>
            <a:ext cx="33776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Indonesia </a:t>
            </a:r>
            <a:r>
              <a:rPr lang="en-US" altLang="id-ID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Best CEO BUMN 202</a:t>
            </a:r>
            <a:r>
              <a:rPr lang="en-US" b="0" i="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1: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i="1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Strategic Leadership </a:t>
            </a:r>
            <a:r>
              <a:rPr lang="en-US" b="1" i="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(30 Nov 2021</a:t>
            </a:r>
            <a:r>
              <a:rPr lang="en-US" altLang="id-ID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id-ID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EEBD6-9FE5-4FC5-8091-2D74DA5187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13" y="4871216"/>
            <a:ext cx="2624254" cy="189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5134C4B-2C5C-44BD-B4EB-494570622871}"/>
              </a:ext>
            </a:extLst>
          </p:cNvPr>
          <p:cNvSpPr/>
          <p:nvPr/>
        </p:nvSpPr>
        <p:spPr bwMode="auto">
          <a:xfrm>
            <a:off x="218436" y="4871216"/>
            <a:ext cx="299375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BUMN Track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id-ID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BUMN </a:t>
            </a:r>
            <a:r>
              <a:rPr lang="en-US" altLang="id-ID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creative communication &amp; implementation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Marketing BUMN &amp; Perusahaan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Tbk</a:t>
            </a:r>
            <a:endParaRPr lang="en-US" altLang="id-ID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 Des 2021)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8BDF754-0DE4-43D6-BDF9-75D1EFFD6675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27</a:t>
            </a:r>
            <a:endParaRPr lang="en-ID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3A324-E7A5-49B4-BDC2-C1EDC1EABE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86" y="1649016"/>
            <a:ext cx="3156414" cy="2232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688DE-C412-45A9-9430-9631F479286A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8F6437-0B33-40BA-B34A-3B5993B44644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8" name="Shape 46">
              <a:extLst>
                <a:ext uri="{FF2B5EF4-FFF2-40B4-BE49-F238E27FC236}">
                  <a16:creationId xmlns:a16="http://schemas.microsoft.com/office/drawing/2014/main" id="{EA1A9767-A3B2-4219-ADAD-D6DA2577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3" name="Shape 48">
              <a:extLst>
                <a:ext uri="{FF2B5EF4-FFF2-40B4-BE49-F238E27FC236}">
                  <a16:creationId xmlns:a16="http://schemas.microsoft.com/office/drawing/2014/main" id="{7E860AB2-6C5D-43DF-BE48-5A11651C31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2C299B3-C216-4658-ABF2-61E6BA7D8F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1B4586-4B1E-41E5-B656-1C265604BC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2D9428-AB8B-4067-9D86-C818657D34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B9C259-5FD9-4349-9B2E-290AAC0DEAA3}"/>
              </a:ext>
            </a:extLst>
          </p:cNvPr>
          <p:cNvSpPr txBox="1"/>
          <p:nvPr/>
        </p:nvSpPr>
        <p:spPr>
          <a:xfrm>
            <a:off x="603649" y="5007389"/>
            <a:ext cx="3434951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BUMN Branding and Marketing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The Best Marketing The Innovation Corporate Marketing BUMN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Corporate Marketing BUMN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dan Sarana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Prasarana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Perhubungan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(5 Nov, 2019)</a:t>
            </a:r>
          </a:p>
        </p:txBody>
      </p:sp>
      <p:pic>
        <p:nvPicPr>
          <p:cNvPr id="31747" name="Picture 17">
            <a:extLst>
              <a:ext uri="{FF2B5EF4-FFF2-40B4-BE49-F238E27FC236}">
                <a16:creationId xmlns:a16="http://schemas.microsoft.com/office/drawing/2014/main" id="{753E5965-7CF4-4560-B8A3-48ED57D8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" b="-87"/>
          <a:stretch/>
        </p:blipFill>
        <p:spPr bwMode="auto">
          <a:xfrm>
            <a:off x="1127569" y="1252859"/>
            <a:ext cx="2450301" cy="36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B102E1-D387-4449-A370-7A1BAD9C372D}"/>
              </a:ext>
            </a:extLst>
          </p:cNvPr>
          <p:cNvSpPr txBox="1"/>
          <p:nvPr/>
        </p:nvSpPr>
        <p:spPr>
          <a:xfrm>
            <a:off x="4242217" y="5007389"/>
            <a:ext cx="342193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Direktur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Operasional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PT KIW (Persero)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b="1" dirty="0">
                <a:latin typeface="Cambria" panose="02040503050406030204" pitchFamily="18" charset="0"/>
                <a:ea typeface="Cambria" panose="02040503050406030204" pitchFamily="18" charset="0"/>
              </a:rPr>
              <a:t>CMO Marketing Teamwork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CMO BUMN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dan Sarana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Prasarana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Perhubungan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(5 Nov, 2019)</a:t>
            </a:r>
          </a:p>
        </p:txBody>
      </p:sp>
      <p:pic>
        <p:nvPicPr>
          <p:cNvPr id="31749" name="Picture 13">
            <a:extLst>
              <a:ext uri="{FF2B5EF4-FFF2-40B4-BE49-F238E27FC236}">
                <a16:creationId xmlns:a16="http://schemas.microsoft.com/office/drawing/2014/main" id="{286B247C-4C36-47B7-8747-E09C1076B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" b="15"/>
          <a:stretch/>
        </p:blipFill>
        <p:spPr bwMode="auto">
          <a:xfrm>
            <a:off x="4655262" y="1216465"/>
            <a:ext cx="2595847" cy="36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5E0843-1C16-4AC2-89AF-8DCF5E07A86A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63EC34-9849-4A3F-A909-376C4BFC2FEB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C21332-2F01-423A-97F1-47A04EEABFC7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4" name="Shape 46">
              <a:extLst>
                <a:ext uri="{FF2B5EF4-FFF2-40B4-BE49-F238E27FC236}">
                  <a16:creationId xmlns:a16="http://schemas.microsoft.com/office/drawing/2014/main" id="{701B4229-E7AD-43D5-AA10-8C3645667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7" name="Shape 48">
              <a:extLst>
                <a:ext uri="{FF2B5EF4-FFF2-40B4-BE49-F238E27FC236}">
                  <a16:creationId xmlns:a16="http://schemas.microsoft.com/office/drawing/2014/main" id="{13EB2374-FE4D-466F-883F-A7F66F574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0298255-6047-4749-8FC2-35B26E4DB3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8B0B0-97BE-4C5E-BDB7-55E2ED19FE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5000E5-EED9-47F5-ABCB-FB86F80F4C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B51EE7-7BF3-4004-B9DF-DC3C7B5EC8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 b="-28"/>
          <a:stretch/>
        </p:blipFill>
        <p:spPr>
          <a:xfrm>
            <a:off x="8018712" y="1220962"/>
            <a:ext cx="2801688" cy="36701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F6748A-57A0-4CB2-9600-CDA0F152CD1F}"/>
              </a:ext>
            </a:extLst>
          </p:cNvPr>
          <p:cNvSpPr txBox="1"/>
          <p:nvPr/>
        </p:nvSpPr>
        <p:spPr>
          <a:xfrm>
            <a:off x="7867772" y="5006050"/>
            <a:ext cx="343495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BUMN Branding and Marketing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Silver Winner : Creative Communication &amp; Implementation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Marketing BUMN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(15 Des, 2021)</a:t>
            </a: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5E0843-1C16-4AC2-89AF-8DCF5E07A86A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29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63EC34-9849-4A3F-A909-376C4BFC2FEB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C21332-2F01-423A-97F1-47A04EEABFC7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4" name="Shape 46">
              <a:extLst>
                <a:ext uri="{FF2B5EF4-FFF2-40B4-BE49-F238E27FC236}">
                  <a16:creationId xmlns:a16="http://schemas.microsoft.com/office/drawing/2014/main" id="{701B4229-E7AD-43D5-AA10-8C3645667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3048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Penghargaan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7" name="Shape 48">
              <a:extLst>
                <a:ext uri="{FF2B5EF4-FFF2-40B4-BE49-F238E27FC236}">
                  <a16:creationId xmlns:a16="http://schemas.microsoft.com/office/drawing/2014/main" id="{13EB2374-FE4D-466F-883F-A7F66F574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0298255-6047-4749-8FC2-35B26E4DB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8B0B0-97BE-4C5E-BDB7-55E2ED19FE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5000E5-EED9-47F5-ABCB-FB86F80F4C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D85-FD78-4C4D-9D1D-FA47EE466F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6" b="90000" l="17813" r="90833">
                        <a14:foregroundMark x1="17500" y1="64907" x2="21406" y2="6481"/>
                        <a14:foregroundMark x1="21406" y1="6481" x2="21563" y2="5926"/>
                        <a14:foregroundMark x1="21563" y1="5926" x2="29583" y2="25185"/>
                        <a14:foregroundMark x1="27708" y1="21481" x2="30521" y2="27778"/>
                        <a14:foregroundMark x1="30312" y1="28148" x2="29583" y2="63889"/>
                        <a14:foregroundMark x1="29583" y1="63889" x2="27917" y2="73333"/>
                        <a14:foregroundMark x1="27917" y1="73333" x2="27344" y2="72870"/>
                        <a14:foregroundMark x1="28073" y1="74167" x2="30938" y2="43981"/>
                        <a14:foregroundMark x1="30938" y1="43981" x2="30312" y2="33148"/>
                        <a14:foregroundMark x1="30312" y1="33148" x2="30573" y2="41667"/>
                        <a14:foregroundMark x1="30573" y1="41667" x2="30677" y2="42037"/>
                        <a14:backgroundMark x1="30521" y1="81111" x2="83438" y2="87130"/>
                        <a14:backgroundMark x1="45990" y1="81111" x2="71302" y2="83704"/>
                        <a14:backgroundMark x1="71302" y1="83704" x2="74844" y2="83426"/>
                        <a14:backgroundMark x1="47865" y1="80093" x2="67188" y2="83981"/>
                        <a14:backgroundMark x1="67188" y1="83981" x2="72240" y2="83611"/>
                        <a14:backgroundMark x1="72240" y1="83611" x2="64427" y2="80833"/>
                        <a14:backgroundMark x1="64427" y1="80833" x2="55833" y2="82778"/>
                        <a14:backgroundMark x1="31458" y1="82778" x2="55885" y2="88241"/>
                        <a14:backgroundMark x1="55885" y1="88241" x2="56406" y2="86759"/>
                        <a14:backgroundMark x1="29583" y1="80093" x2="33698" y2="7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52392" y="975123"/>
            <a:ext cx="10367816" cy="6389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6E41DD-C9CF-4FB9-93F4-4954D1778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669" y="1416735"/>
            <a:ext cx="3131810" cy="11080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473D36-4B88-419C-A541-DB0D6C92DFCE}"/>
              </a:ext>
            </a:extLst>
          </p:cNvPr>
          <p:cNvSpPr txBox="1"/>
          <p:nvPr/>
        </p:nvSpPr>
        <p:spPr>
          <a:xfrm>
            <a:off x="3236256" y="2653409"/>
            <a:ext cx="3616695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spc="-150" dirty="0">
                <a:solidFill>
                  <a:srgbClr val="00206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AKHLAK </a:t>
            </a:r>
            <a:r>
              <a:rPr lang="en-US" sz="3200" b="1" spc="-150" dirty="0">
                <a:solidFill>
                  <a:srgbClr val="2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AWARD 2</a:t>
            </a:r>
            <a:br>
              <a:rPr lang="en-US" sz="3200" b="1" spc="-150" dirty="0">
                <a:solidFill>
                  <a:srgbClr val="2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spc="-150" dirty="0">
                <a:solidFill>
                  <a:srgbClr val="009DA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BUMN HARMONIS</a:t>
            </a:r>
            <a:endParaRPr lang="en-US" sz="2800" b="1" spc="-150" dirty="0">
              <a:solidFill>
                <a:srgbClr val="009DA8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7644B-6C05-4C49-A8BB-A0EB8DAE83FA}"/>
              </a:ext>
            </a:extLst>
          </p:cNvPr>
          <p:cNvSpPr txBox="1"/>
          <p:nvPr/>
        </p:nvSpPr>
        <p:spPr>
          <a:xfrm>
            <a:off x="3118210" y="5942396"/>
            <a:ext cx="475649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PT </a:t>
            </a:r>
            <a:r>
              <a:rPr lang="en-US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Kawasan</a:t>
            </a: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Industri</a:t>
            </a: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Wijayakusuma</a:t>
            </a: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Persero</a:t>
            </a: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ED6B8-E078-46C8-AD45-14F5B96C7B0B}"/>
              </a:ext>
            </a:extLst>
          </p:cNvPr>
          <p:cNvSpPr txBox="1"/>
          <p:nvPr/>
        </p:nvSpPr>
        <p:spPr>
          <a:xfrm>
            <a:off x="8284704" y="5942396"/>
            <a:ext cx="184697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Ahmad </a:t>
            </a:r>
            <a:r>
              <a:rPr lang="en-US" sz="1600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Fauzie</a:t>
            </a:r>
            <a:r>
              <a:rPr lang="en-US" sz="1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Nur</a:t>
            </a:r>
            <a:endParaRPr lang="en-US" sz="16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Direktur</a:t>
            </a:r>
            <a:r>
              <a:rPr lang="en-US" sz="1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Utama</a:t>
            </a:r>
            <a:r>
              <a:rPr lang="en-US" sz="1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F83F77-B56C-4C3E-B295-F59FCD85F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9" y="4081804"/>
            <a:ext cx="1526976" cy="1600566"/>
          </a:xfrm>
          <a:prstGeom prst="rect">
            <a:avLst/>
          </a:prstGeom>
        </p:spPr>
      </p:pic>
      <p:pic>
        <p:nvPicPr>
          <p:cNvPr id="20" name="Picture 2" descr="https://kiw.co.id/wp-content/uploads/2021/06/Ahmad-Fauzie-Nur-removebg-preview-e1624432040160.png">
            <a:extLst>
              <a:ext uri="{FF2B5EF4-FFF2-40B4-BE49-F238E27FC236}">
                <a16:creationId xmlns:a16="http://schemas.microsoft.com/office/drawing/2014/main" id="{1CD93982-CB20-420F-86E9-F5834A58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9" b="-199"/>
          <a:stretch/>
        </p:blipFill>
        <p:spPr bwMode="auto">
          <a:xfrm>
            <a:off x="8489237" y="4185116"/>
            <a:ext cx="1573200" cy="1573200"/>
          </a:xfrm>
          <a:prstGeom prst="flowChartDelay">
            <a:avLst/>
          </a:prstGeom>
          <a:ln w="38100">
            <a:solidFill>
              <a:srgbClr val="009D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AF354E-0659-4652-89E0-11769E0F9AEC}"/>
              </a:ext>
            </a:extLst>
          </p:cNvPr>
          <p:cNvSpPr txBox="1"/>
          <p:nvPr/>
        </p:nvSpPr>
        <p:spPr>
          <a:xfrm>
            <a:off x="7225574" y="2854626"/>
            <a:ext cx="46679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spc="-150" dirty="0">
                <a:solidFill>
                  <a:srgbClr val="321B7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&amp;</a:t>
            </a:r>
            <a:endParaRPr lang="en-US" sz="2800" b="1" spc="-150" dirty="0">
              <a:solidFill>
                <a:srgbClr val="321B7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A8C3BE-1D97-46CC-9EDD-5ABA93BD794E}"/>
              </a:ext>
            </a:extLst>
          </p:cNvPr>
          <p:cNvSpPr txBox="1"/>
          <p:nvPr/>
        </p:nvSpPr>
        <p:spPr>
          <a:xfrm>
            <a:off x="7678508" y="2654880"/>
            <a:ext cx="4251998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spc="-150" dirty="0">
                <a:solidFill>
                  <a:srgbClr val="00206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AKHLAK </a:t>
            </a:r>
            <a:r>
              <a:rPr lang="en-US" sz="3200" b="1" spc="-150" dirty="0">
                <a:solidFill>
                  <a:srgbClr val="2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AWARD 2</a:t>
            </a:r>
            <a:br>
              <a:rPr lang="en-US" sz="3200" b="1" spc="-150" dirty="0">
                <a:solidFill>
                  <a:srgbClr val="20285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spc="-150" dirty="0">
                <a:solidFill>
                  <a:srgbClr val="009DA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KLASTER DANAREKSA</a:t>
            </a:r>
            <a:endParaRPr lang="en-US" sz="2800" b="1" spc="-150" dirty="0">
              <a:solidFill>
                <a:srgbClr val="009DA8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422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209317-6AA1-4420-A418-0D183F60F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98937" l="32855" r="65779">
                        <a14:foregroundMark x1="47746" y1="11691" x2="48156" y2="23575"/>
                        <a14:foregroundMark x1="48156" y1="23575" x2="51981" y2="12367"/>
                        <a14:foregroundMark x1="52186" y1="11111" x2="54030" y2="18068"/>
                        <a14:foregroundMark x1="50888" y1="32367" x2="45287" y2="32947"/>
                        <a14:foregroundMark x1="51776" y1="30435" x2="53074" y2="27536"/>
                        <a14:foregroundMark x1="44604" y1="38647" x2="44809" y2="40870"/>
                        <a14:foregroundMark x1="40096" y1="91594" x2="57172" y2="88599"/>
                        <a14:foregroundMark x1="57172" y1="88599" x2="52596" y2="99614"/>
                        <a14:foregroundMark x1="52596" y1="99614" x2="39139" y2="98937"/>
                        <a14:foregroundMark x1="39139" y1="98937" x2="42145" y2="9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" r="-51"/>
          <a:stretch/>
        </p:blipFill>
        <p:spPr>
          <a:xfrm>
            <a:off x="4975552" y="1760068"/>
            <a:ext cx="2503997" cy="430435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286E-01E9-4726-98F5-A8636910A1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" b="99614" l="34358" r="67145">
                        <a14:foregroundMark x1="45014" y1="15266" x2="51913" y2="8309"/>
                        <a14:foregroundMark x1="51913" y1="8309" x2="53074" y2="9179"/>
                        <a14:foregroundMark x1="40984" y1="99614" x2="52869" y2="98068"/>
                        <a14:foregroundMark x1="52869" y1="98068" x2="60656" y2="98068"/>
                        <a14:foregroundMark x1="60656" y1="98068" x2="54850" y2="89082"/>
                        <a14:foregroundMark x1="54850" y1="89082" x2="41189" y2="91014"/>
                        <a14:foregroundMark x1="41189" y1="91014" x2="41872" y2="99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>
          <a:xfrm>
            <a:off x="8076779" y="1760069"/>
            <a:ext cx="2495222" cy="430435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BFE39-887D-44AD-86D6-A54F66F059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022" b="99910" l="31949" r="62173">
                        <a14:foregroundMark x1="42428" y1="19172" x2="50735" y2="16292"/>
                        <a14:foregroundMark x1="50735" y1="16292" x2="52524" y2="20702"/>
                        <a14:foregroundMark x1="39936" y1="91359" x2="49904" y2="91809"/>
                        <a14:foregroundMark x1="49904" y1="91809" x2="57316" y2="90819"/>
                        <a14:foregroundMark x1="57316" y1="90819" x2="51949" y2="99280"/>
                        <a14:foregroundMark x1="51949" y1="99280" x2="43003" y2="99010"/>
                        <a14:foregroundMark x1="43003" y1="99010" x2="54249" y2="95860"/>
                        <a14:foregroundMark x1="54249" y1="95860" x2="54824" y2="92529"/>
                        <a14:foregroundMark x1="41853" y1="99280" x2="57700" y2="99910"/>
                        <a14:foregroundMark x1="57700" y1="99910" x2="57764" y2="99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38"/>
          <a:stretch/>
        </p:blipFill>
        <p:spPr>
          <a:xfrm>
            <a:off x="1908598" y="1760068"/>
            <a:ext cx="2466737" cy="4304353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1905737" y="4768477"/>
            <a:ext cx="2494800" cy="1295945"/>
          </a:xfrm>
          <a:prstGeom prst="rect">
            <a:avLst/>
          </a:prstGeom>
          <a:solidFill>
            <a:srgbClr val="0347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181E1-51ED-4B97-86B2-08EB249BBE57}"/>
              </a:ext>
            </a:extLst>
          </p:cNvPr>
          <p:cNvSpPr/>
          <p:nvPr/>
        </p:nvSpPr>
        <p:spPr>
          <a:xfrm>
            <a:off x="4985171" y="4768477"/>
            <a:ext cx="2494800" cy="1295945"/>
          </a:xfrm>
          <a:prstGeom prst="rect">
            <a:avLst/>
          </a:prstGeom>
          <a:solidFill>
            <a:srgbClr val="0347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9AEFE-F842-4F88-A5B4-0E1849586AD3}"/>
              </a:ext>
            </a:extLst>
          </p:cNvPr>
          <p:cNvSpPr/>
          <p:nvPr/>
        </p:nvSpPr>
        <p:spPr>
          <a:xfrm>
            <a:off x="8077200" y="4768477"/>
            <a:ext cx="2494800" cy="1295945"/>
          </a:xfrm>
          <a:prstGeom prst="rect">
            <a:avLst/>
          </a:prstGeom>
          <a:solidFill>
            <a:srgbClr val="0347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29527-97D3-49FD-982F-A1D5A410180F}"/>
              </a:ext>
            </a:extLst>
          </p:cNvPr>
          <p:cNvGrpSpPr/>
          <p:nvPr/>
        </p:nvGrpSpPr>
        <p:grpSpPr>
          <a:xfrm>
            <a:off x="1900242" y="4935513"/>
            <a:ext cx="2503577" cy="855687"/>
            <a:chOff x="3116982" y="2839641"/>
            <a:chExt cx="1734272" cy="855687"/>
          </a:xfrm>
        </p:grpSpPr>
        <p:sp>
          <p:nvSpPr>
            <p:cNvPr id="24" name="Text Placeholder 22">
              <a:extLst>
                <a:ext uri="{FF2B5EF4-FFF2-40B4-BE49-F238E27FC236}">
                  <a16:creationId xmlns:a16="http://schemas.microsoft.com/office/drawing/2014/main" id="{2C6CE46A-0002-499F-B563-125BE98C5D09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2839641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Anton </a:t>
              </a: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Santosa</a:t>
              </a:r>
              <a:endPara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5" name="Text Placeholder 23">
              <a:extLst>
                <a:ext uri="{FF2B5EF4-FFF2-40B4-BE49-F238E27FC236}">
                  <a16:creationId xmlns:a16="http://schemas.microsoft.com/office/drawing/2014/main" id="{5A79EE69-B45D-4718-8270-D8461B42A1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23062" y="344574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Commissioner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6F59C5-5BE9-4920-AB56-1860225D9A6C}"/>
              </a:ext>
            </a:extLst>
          </p:cNvPr>
          <p:cNvGrpSpPr/>
          <p:nvPr/>
        </p:nvGrpSpPr>
        <p:grpSpPr>
          <a:xfrm>
            <a:off x="4975973" y="4876800"/>
            <a:ext cx="2503577" cy="855687"/>
            <a:chOff x="3116982" y="2839641"/>
            <a:chExt cx="1734272" cy="855687"/>
          </a:xfrm>
        </p:grpSpPr>
        <p:sp>
          <p:nvSpPr>
            <p:cNvPr id="41" name="Text Placeholder 22">
              <a:extLst>
                <a:ext uri="{FF2B5EF4-FFF2-40B4-BE49-F238E27FC236}">
                  <a16:creationId xmlns:a16="http://schemas.microsoft.com/office/drawing/2014/main" id="{0646B2DF-322C-4A2B-9958-48762D78FE02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2839641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Prasetyo</a:t>
              </a: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Aribowo</a:t>
              </a:r>
              <a:endPara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42" name="Text Placeholder 23">
              <a:extLst>
                <a:ext uri="{FF2B5EF4-FFF2-40B4-BE49-F238E27FC236}">
                  <a16:creationId xmlns:a16="http://schemas.microsoft.com/office/drawing/2014/main" id="{B78275AB-649D-4E81-B9B7-D96570E4769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23062" y="344574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President Commissioner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4AE6FC-D71C-4145-9E1A-D64AE84795EA}"/>
              </a:ext>
            </a:extLst>
          </p:cNvPr>
          <p:cNvGrpSpPr/>
          <p:nvPr/>
        </p:nvGrpSpPr>
        <p:grpSpPr>
          <a:xfrm>
            <a:off x="8085976" y="4947904"/>
            <a:ext cx="2527288" cy="853055"/>
            <a:chOff x="3123061" y="2910745"/>
            <a:chExt cx="1750697" cy="853055"/>
          </a:xfrm>
        </p:grpSpPr>
        <p:sp>
          <p:nvSpPr>
            <p:cNvPr id="44" name="Text Placeholder 22">
              <a:extLst>
                <a:ext uri="{FF2B5EF4-FFF2-40B4-BE49-F238E27FC236}">
                  <a16:creationId xmlns:a16="http://schemas.microsoft.com/office/drawing/2014/main" id="{0FDD863E-1D78-4368-97D4-858408344A61}"/>
                </a:ext>
              </a:extLst>
            </p:cNvPr>
            <p:cNvSpPr txBox="1">
              <a:spLocks/>
            </p:cNvSpPr>
            <p:nvPr/>
          </p:nvSpPr>
          <p:spPr>
            <a:xfrm>
              <a:off x="3145566" y="2910745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Andrie</a:t>
              </a: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Tardiwan</a:t>
              </a: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Utomo</a:t>
              </a:r>
              <a:endPara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45" name="Text Placeholder 23">
              <a:extLst>
                <a:ext uri="{FF2B5EF4-FFF2-40B4-BE49-F238E27FC236}">
                  <a16:creationId xmlns:a16="http://schemas.microsoft.com/office/drawing/2014/main" id="{C92220BD-0783-4601-9CF1-555F075C04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23061" y="3514220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Independent Commissioner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663A4E-0116-44BC-B8A7-3057E75357EA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03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4E4424-7872-40E4-A3C3-19D6C3582BF9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990066-1D9C-4450-982D-42DB24020BBC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1" name="Shape 46">
              <a:extLst>
                <a:ext uri="{FF2B5EF4-FFF2-40B4-BE49-F238E27FC236}">
                  <a16:creationId xmlns:a16="http://schemas.microsoft.com/office/drawing/2014/main" id="{418E0995-5944-4D2C-9B16-63C4F6E3E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Board of Commissioners </a:t>
              </a:r>
            </a:p>
          </p:txBody>
        </p:sp>
        <p:cxnSp>
          <p:nvCxnSpPr>
            <p:cNvPr id="32" name="Shape 48">
              <a:extLst>
                <a:ext uri="{FF2B5EF4-FFF2-40B4-BE49-F238E27FC236}">
                  <a16:creationId xmlns:a16="http://schemas.microsoft.com/office/drawing/2014/main" id="{078BCE4F-B861-4693-B8E6-A1E68611CC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7A150E2-888E-4368-8C93-251C42A54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5D66AD-2C8B-4405-ABA4-EF4F14A118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42829"/>
            <a:ext cx="1546922" cy="8588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2199F3-9B41-43C8-BB9F-F612E257132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51275-2187-4529-A378-EA9BCDB24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917635"/>
            <a:ext cx="4524853" cy="640134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95FF1E-1442-42AC-BEA8-6EBFC33C50A2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30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AFD8F-CBFB-49F3-9546-20E0A7BA7B28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EC4CFD-C19F-4DB3-B818-3DAEB5DD7902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7" name="Shape 46">
              <a:extLst>
                <a:ext uri="{FF2B5EF4-FFF2-40B4-BE49-F238E27FC236}">
                  <a16:creationId xmlns:a16="http://schemas.microsoft.com/office/drawing/2014/main" id="{3192EE08-7949-40E5-8153-2AF9B5C6A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Growing Together With KIW 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The Best Investment Choice</a:t>
              </a:r>
            </a:p>
          </p:txBody>
        </p:sp>
        <p:cxnSp>
          <p:nvCxnSpPr>
            <p:cNvPr id="48" name="Shape 48">
              <a:extLst>
                <a:ext uri="{FF2B5EF4-FFF2-40B4-BE49-F238E27FC236}">
                  <a16:creationId xmlns:a16="http://schemas.microsoft.com/office/drawing/2014/main" id="{0897A237-5E00-4D06-9058-7C6FE219F2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9BEDAC4-4A31-42F8-A6D0-9CC1082518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2D6D47-B032-40DB-A515-28F09FC266B9}"/>
              </a:ext>
            </a:extLst>
          </p:cNvPr>
          <p:cNvSpPr/>
          <p:nvPr/>
        </p:nvSpPr>
        <p:spPr>
          <a:xfrm>
            <a:off x="2362200" y="1101716"/>
            <a:ext cx="1544315" cy="3017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B60F2B-C464-4AF3-A485-29D8CD8926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C206E8-679F-4E76-9E74-1807B3BE9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28600"/>
            <a:ext cx="1546922" cy="8588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808BCE-A7DC-43AA-8848-02E5EA9BE1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9989" r="22298"/>
          <a:stretch/>
        </p:blipFill>
        <p:spPr>
          <a:xfrm>
            <a:off x="7627734" y="1330792"/>
            <a:ext cx="4322048" cy="36504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A3BD01-A52D-45B4-AE38-57D425DB02A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906515" y="2610582"/>
            <a:ext cx="36590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8A9BB0-0587-4D7F-A945-90B7CC62EF6F}"/>
              </a:ext>
            </a:extLst>
          </p:cNvPr>
          <p:cNvGrpSpPr/>
          <p:nvPr/>
        </p:nvGrpSpPr>
        <p:grpSpPr>
          <a:xfrm>
            <a:off x="3858632" y="2810625"/>
            <a:ext cx="4159822" cy="3832428"/>
            <a:chOff x="7679380" y="2701153"/>
            <a:chExt cx="4159822" cy="38324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799EF9-94B7-4629-9195-D0DD618C43CD}"/>
                </a:ext>
              </a:extLst>
            </p:cNvPr>
            <p:cNvGrpSpPr/>
            <p:nvPr/>
          </p:nvGrpSpPr>
          <p:grpSpPr>
            <a:xfrm>
              <a:off x="7679380" y="2701153"/>
              <a:ext cx="3825724" cy="3813379"/>
              <a:chOff x="446961" y="2952011"/>
              <a:chExt cx="3194955" cy="331108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DD99A8E-9020-4561-8870-3433C1E47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" b="-220"/>
              <a:stretch/>
            </p:blipFill>
            <p:spPr>
              <a:xfrm>
                <a:off x="660892" y="2952011"/>
                <a:ext cx="570648" cy="85442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5D2064-20EE-467B-9DB7-B9C08CC54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92" b="-131"/>
              <a:stretch/>
            </p:blipFill>
            <p:spPr>
              <a:xfrm>
                <a:off x="952527" y="4377942"/>
                <a:ext cx="331605" cy="1885151"/>
              </a:xfrm>
              <a:prstGeom prst="rect">
                <a:avLst/>
              </a:prstGeom>
            </p:spPr>
          </p:pic>
          <p:sp>
            <p:nvSpPr>
              <p:cNvPr id="38" name="TextBox 39">
                <a:extLst>
                  <a:ext uri="{FF2B5EF4-FFF2-40B4-BE49-F238E27FC236}">
                    <a16:creationId xmlns:a16="http://schemas.microsoft.com/office/drawing/2014/main" id="{0B69EC08-C2B1-4563-85A0-77F841F97A0E}"/>
                  </a:ext>
                </a:extLst>
              </p:cNvPr>
              <p:cNvSpPr txBox="1"/>
              <p:nvPr/>
            </p:nvSpPr>
            <p:spPr>
              <a:xfrm>
                <a:off x="567369" y="4102026"/>
                <a:ext cx="998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A35FF76-233B-4EF8-9414-66EF1DA06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695" b="3989" l="28602" r="59855">
                            <a14:foregroundMark x1="28730" y1="3203" x2="42540" y2="2508"/>
                            <a14:foregroundMark x1="42540" y1="2508" x2="57375" y2="3294"/>
                            <a14:foregroundMark x1="57375" y1="3294" x2="59855" y2="2992"/>
                            <a14:foregroundMark x1="39974" y1="1330" x2="45703" y2="1088"/>
                            <a14:foregroundMark x1="45703" y1="1088" x2="49722" y2="1541"/>
                            <a14:foregroundMark x1="28602" y1="2992" x2="31253" y2="29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49" b="-92"/>
              <a:stretch/>
            </p:blipFill>
            <p:spPr>
              <a:xfrm>
                <a:off x="446961" y="3644110"/>
                <a:ext cx="3194955" cy="521725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B904E5-29D0-4897-85E9-726B79906F2C}"/>
                </a:ext>
              </a:extLst>
            </p:cNvPr>
            <p:cNvGrpSpPr/>
            <p:nvPr/>
          </p:nvGrpSpPr>
          <p:grpSpPr>
            <a:xfrm>
              <a:off x="8618856" y="4362450"/>
              <a:ext cx="3220346" cy="2171131"/>
              <a:chOff x="8618856" y="4362450"/>
              <a:chExt cx="3220346" cy="2171131"/>
            </a:xfrm>
          </p:grpSpPr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388C1862-25CD-4A5F-B5C4-C501E3104232}"/>
                  </a:ext>
                </a:extLst>
              </p:cNvPr>
              <p:cNvSpPr txBox="1"/>
              <p:nvPr/>
            </p:nvSpPr>
            <p:spPr>
              <a:xfrm>
                <a:off x="8631916" y="4362450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Terjual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94433110-0856-446F-8079-B6AE0981D2D3}"/>
                  </a:ext>
                </a:extLst>
              </p:cNvPr>
              <p:cNvSpPr txBox="1"/>
              <p:nvPr/>
            </p:nvSpPr>
            <p:spPr>
              <a:xfrm>
                <a:off x="8618856" y="457777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Lokasi BPSP PT KIW 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F40A3707-82B7-466E-BFF0-12D92F293B5E}"/>
                  </a:ext>
                </a:extLst>
              </p:cNvPr>
              <p:cNvSpPr txBox="1"/>
              <p:nvPr/>
            </p:nvSpPr>
            <p:spPr>
              <a:xfrm>
                <a:off x="8631915" y="483135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Ditawarkan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8636F8F5-6A60-4B28-9F4C-A5743E7596CB}"/>
                  </a:ext>
                </a:extLst>
              </p:cNvPr>
              <p:cNvSpPr txBox="1"/>
              <p:nvPr/>
            </p:nvSpPr>
            <p:spPr>
              <a:xfrm>
                <a:off x="8618856" y="5046684"/>
                <a:ext cx="2886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Rencana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Pengembangan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6013B40A-5491-4027-888A-D4230C920C57}"/>
                  </a:ext>
                </a:extLst>
              </p:cNvPr>
              <p:cNvSpPr txBox="1"/>
              <p:nvPr/>
            </p:nvSpPr>
            <p:spPr>
              <a:xfrm>
                <a:off x="8645509" y="5325018"/>
                <a:ext cx="31936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Fasilitas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Pendukung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Industri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3">
                <a:extLst>
                  <a:ext uri="{FF2B5EF4-FFF2-40B4-BE49-F238E27FC236}">
                    <a16:creationId xmlns:a16="http://schemas.microsoft.com/office/drawing/2014/main" id="{86805673-43B9-4C0A-82C7-28A4614968BC}"/>
                  </a:ext>
                </a:extLst>
              </p:cNvPr>
              <p:cNvSpPr txBox="1"/>
              <p:nvPr/>
            </p:nvSpPr>
            <p:spPr>
              <a:xfrm>
                <a:off x="8643730" y="5558354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Tandon dan WWTP </a:t>
                </a:r>
              </a:p>
            </p:txBody>
          </p:sp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D5A624AE-1BA4-4249-A63A-84EFAAF78103}"/>
                  </a:ext>
                </a:extLst>
              </p:cNvPr>
              <p:cNvSpPr txBox="1"/>
              <p:nvPr/>
            </p:nvSpPr>
            <p:spPr>
              <a:xfrm>
                <a:off x="8658739" y="576224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Sabuk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Hijau</a:t>
                </a:r>
              </a:p>
            </p:txBody>
          </p:sp>
          <p:sp>
            <p:nvSpPr>
              <p:cNvPr id="34" name="TextBox 35">
                <a:extLst>
                  <a:ext uri="{FF2B5EF4-FFF2-40B4-BE49-F238E27FC236}">
                    <a16:creationId xmlns:a16="http://schemas.microsoft.com/office/drawing/2014/main" id="{03770DEB-F914-4EF5-B311-62D4DF9455B5}"/>
                  </a:ext>
                </a:extLst>
              </p:cNvPr>
              <p:cNvSpPr txBox="1"/>
              <p:nvPr/>
            </p:nvSpPr>
            <p:spPr>
              <a:xfrm>
                <a:off x="8664744" y="601255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Sempadan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Sungai</a:t>
                </a:r>
              </a:p>
            </p:txBody>
          </p:sp>
          <p:sp>
            <p:nvSpPr>
              <p:cNvPr id="35" name="TextBox 36">
                <a:extLst>
                  <a:ext uri="{FF2B5EF4-FFF2-40B4-BE49-F238E27FC236}">
                    <a16:creationId xmlns:a16="http://schemas.microsoft.com/office/drawing/2014/main" id="{3CE05343-C596-4709-93D5-E9333085D6E0}"/>
                  </a:ext>
                </a:extLst>
              </p:cNvPr>
              <p:cNvSpPr txBox="1"/>
              <p:nvPr/>
            </p:nvSpPr>
            <p:spPr>
              <a:xfrm>
                <a:off x="8670749" y="6225804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Jalan Rel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Kereta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Api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D5BD20-626B-4A42-9F4B-615043BE84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90" y="300315"/>
            <a:ext cx="9455190" cy="66834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91C62E-8E9F-40E2-918F-786592C6948C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B72440-C2EF-4C7E-8B16-A9B0866BB97E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0" name="Shape 46">
              <a:extLst>
                <a:ext uri="{FF2B5EF4-FFF2-40B4-BE49-F238E27FC236}">
                  <a16:creationId xmlns:a16="http://schemas.microsoft.com/office/drawing/2014/main" id="{5B28BBF3-F469-4CBB-98BB-31798976B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Growing Together With KIW </a:t>
              </a:r>
              <a:endParaRPr lang="id-ID" altLang="en-US" sz="28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The Best Investment Choice</a:t>
              </a:r>
            </a:p>
          </p:txBody>
        </p:sp>
        <p:cxnSp>
          <p:nvCxnSpPr>
            <p:cNvPr id="31" name="Shape 48">
              <a:extLst>
                <a:ext uri="{FF2B5EF4-FFF2-40B4-BE49-F238E27FC236}">
                  <a16:creationId xmlns:a16="http://schemas.microsoft.com/office/drawing/2014/main" id="{0BC1C1DC-A695-4010-80E3-68E46DB86C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24F178E-E3DC-42BB-B470-40529B316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C3429C2-83E9-41F2-A237-5D81B299498F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</a:t>
            </a:r>
            <a:endParaRPr lang="en-ID" sz="14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CD443F-459F-46F1-B673-A3177EE5AF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7D050-3DF3-437B-B515-AA11C3504D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042A69D-E922-4684-A842-EB67BAC071A6}"/>
              </a:ext>
            </a:extLst>
          </p:cNvPr>
          <p:cNvGrpSpPr/>
          <p:nvPr/>
        </p:nvGrpSpPr>
        <p:grpSpPr>
          <a:xfrm>
            <a:off x="7007162" y="1794166"/>
            <a:ext cx="5184838" cy="4776771"/>
            <a:chOff x="7679380" y="2701153"/>
            <a:chExt cx="4159822" cy="38324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467CC0-0B0D-4263-BEC5-173A86BA9DD8}"/>
                </a:ext>
              </a:extLst>
            </p:cNvPr>
            <p:cNvGrpSpPr/>
            <p:nvPr/>
          </p:nvGrpSpPr>
          <p:grpSpPr>
            <a:xfrm>
              <a:off x="7679380" y="2701153"/>
              <a:ext cx="3825724" cy="3813379"/>
              <a:chOff x="446961" y="2952011"/>
              <a:chExt cx="3194955" cy="331108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FB1B30C-2D70-4F74-8255-6F9F28A4DD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" b="-220"/>
              <a:stretch/>
            </p:blipFill>
            <p:spPr>
              <a:xfrm>
                <a:off x="660892" y="2952011"/>
                <a:ext cx="570648" cy="85442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5E882F2-8CBA-4E45-B5EC-CDC76E8EE6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792" b="-131"/>
              <a:stretch/>
            </p:blipFill>
            <p:spPr>
              <a:xfrm>
                <a:off x="952527" y="4377942"/>
                <a:ext cx="331605" cy="1885151"/>
              </a:xfrm>
              <a:prstGeom prst="rect">
                <a:avLst/>
              </a:prstGeom>
            </p:spPr>
          </p:pic>
          <p:sp>
            <p:nvSpPr>
              <p:cNvPr id="56" name="TextBox 39">
                <a:extLst>
                  <a:ext uri="{FF2B5EF4-FFF2-40B4-BE49-F238E27FC236}">
                    <a16:creationId xmlns:a16="http://schemas.microsoft.com/office/drawing/2014/main" id="{0A865000-08E1-4D02-BEE6-BC69E4ADAAC0}"/>
                  </a:ext>
                </a:extLst>
              </p:cNvPr>
              <p:cNvSpPr txBox="1"/>
              <p:nvPr/>
            </p:nvSpPr>
            <p:spPr>
              <a:xfrm>
                <a:off x="567369" y="4102026"/>
                <a:ext cx="998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70D675B-F956-4A23-A599-D9B234DCD4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95" b="3989" l="28602" r="59855">
                            <a14:foregroundMark x1="28730" y1="3203" x2="42540" y2="2508"/>
                            <a14:foregroundMark x1="42540" y1="2508" x2="57375" y2="3294"/>
                            <a14:foregroundMark x1="57375" y1="3294" x2="59855" y2="2992"/>
                            <a14:foregroundMark x1="39974" y1="1330" x2="45703" y2="1088"/>
                            <a14:foregroundMark x1="45703" y1="1088" x2="49722" y2="1541"/>
                            <a14:foregroundMark x1="28602" y1="2992" x2="31253" y2="29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49" b="-92"/>
              <a:stretch/>
            </p:blipFill>
            <p:spPr>
              <a:xfrm>
                <a:off x="446961" y="3644110"/>
                <a:ext cx="3194955" cy="521725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790D693-8D63-44D1-BB2A-63E3CC9335E5}"/>
                </a:ext>
              </a:extLst>
            </p:cNvPr>
            <p:cNvGrpSpPr/>
            <p:nvPr/>
          </p:nvGrpSpPr>
          <p:grpSpPr>
            <a:xfrm>
              <a:off x="8618856" y="4362450"/>
              <a:ext cx="3220346" cy="2171131"/>
              <a:chOff x="8618856" y="4362450"/>
              <a:chExt cx="3220346" cy="2171131"/>
            </a:xfrm>
          </p:grpSpPr>
          <p:sp>
            <p:nvSpPr>
              <p:cNvPr id="45" name="TextBox 26">
                <a:extLst>
                  <a:ext uri="{FF2B5EF4-FFF2-40B4-BE49-F238E27FC236}">
                    <a16:creationId xmlns:a16="http://schemas.microsoft.com/office/drawing/2014/main" id="{47809899-1786-4D5B-98BA-212E72E5958D}"/>
                  </a:ext>
                </a:extLst>
              </p:cNvPr>
              <p:cNvSpPr txBox="1"/>
              <p:nvPr/>
            </p:nvSpPr>
            <p:spPr>
              <a:xfrm>
                <a:off x="8631916" y="4362450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Terjual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28">
                <a:extLst>
                  <a:ext uri="{FF2B5EF4-FFF2-40B4-BE49-F238E27FC236}">
                    <a16:creationId xmlns:a16="http://schemas.microsoft.com/office/drawing/2014/main" id="{C33C3979-B082-4E90-B122-939BEE5AAE52}"/>
                  </a:ext>
                </a:extLst>
              </p:cNvPr>
              <p:cNvSpPr txBox="1"/>
              <p:nvPr/>
            </p:nvSpPr>
            <p:spPr>
              <a:xfrm>
                <a:off x="8618856" y="457777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Lokasi BPSP PT KIW </a:t>
                </a:r>
              </a:p>
            </p:txBody>
          </p:sp>
          <p:sp>
            <p:nvSpPr>
              <p:cNvPr id="47" name="TextBox 29">
                <a:extLst>
                  <a:ext uri="{FF2B5EF4-FFF2-40B4-BE49-F238E27FC236}">
                    <a16:creationId xmlns:a16="http://schemas.microsoft.com/office/drawing/2014/main" id="{B4C5C3C5-4B7F-46EF-ADF5-5BB9666559D8}"/>
                  </a:ext>
                </a:extLst>
              </p:cNvPr>
              <p:cNvSpPr txBox="1"/>
              <p:nvPr/>
            </p:nvSpPr>
            <p:spPr>
              <a:xfrm>
                <a:off x="8631915" y="483135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Ditawarkan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BEDB67EC-FF7F-4429-82AD-5015DAA77689}"/>
                  </a:ext>
                </a:extLst>
              </p:cNvPr>
              <p:cNvSpPr txBox="1"/>
              <p:nvPr/>
            </p:nvSpPr>
            <p:spPr>
              <a:xfrm>
                <a:off x="8618856" y="5046684"/>
                <a:ext cx="2886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Rencana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Pengembangan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F6A4E5D6-8F84-463D-A4F3-E43E65D9CD62}"/>
                  </a:ext>
                </a:extLst>
              </p:cNvPr>
              <p:cNvSpPr txBox="1"/>
              <p:nvPr/>
            </p:nvSpPr>
            <p:spPr>
              <a:xfrm>
                <a:off x="8645509" y="5325018"/>
                <a:ext cx="31936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Lahan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Fasilitas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Pendukung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Industri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FE44C7C0-EF56-4F59-8E80-523436CD5EE6}"/>
                  </a:ext>
                </a:extLst>
              </p:cNvPr>
              <p:cNvSpPr txBox="1"/>
              <p:nvPr/>
            </p:nvSpPr>
            <p:spPr>
              <a:xfrm>
                <a:off x="8643730" y="5558354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Tandon dan WWTP </a:t>
                </a:r>
              </a:p>
            </p:txBody>
          </p:sp>
          <p:sp>
            <p:nvSpPr>
              <p:cNvPr id="51" name="TextBox 34">
                <a:extLst>
                  <a:ext uri="{FF2B5EF4-FFF2-40B4-BE49-F238E27FC236}">
                    <a16:creationId xmlns:a16="http://schemas.microsoft.com/office/drawing/2014/main" id="{B61D1000-2581-4E26-A0F2-82435DD85957}"/>
                  </a:ext>
                </a:extLst>
              </p:cNvPr>
              <p:cNvSpPr txBox="1"/>
              <p:nvPr/>
            </p:nvSpPr>
            <p:spPr>
              <a:xfrm>
                <a:off x="8658739" y="576224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Sabuk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Hijau</a:t>
                </a:r>
              </a:p>
            </p:txBody>
          </p:sp>
          <p:sp>
            <p:nvSpPr>
              <p:cNvPr id="52" name="TextBox 35">
                <a:extLst>
                  <a:ext uri="{FF2B5EF4-FFF2-40B4-BE49-F238E27FC236}">
                    <a16:creationId xmlns:a16="http://schemas.microsoft.com/office/drawing/2014/main" id="{E2FD21DD-9BD5-4F42-ADF7-70FA7FD85C91}"/>
                  </a:ext>
                </a:extLst>
              </p:cNvPr>
              <p:cNvSpPr txBox="1"/>
              <p:nvPr/>
            </p:nvSpPr>
            <p:spPr>
              <a:xfrm>
                <a:off x="8664744" y="6012557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Sempadan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Sungai</a:t>
                </a:r>
              </a:p>
            </p:txBody>
          </p:sp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B7A9B31A-1791-4735-A80B-93AFBD8ADE48}"/>
                  </a:ext>
                </a:extLst>
              </p:cNvPr>
              <p:cNvSpPr txBox="1"/>
              <p:nvPr/>
            </p:nvSpPr>
            <p:spPr>
              <a:xfrm>
                <a:off x="8670749" y="6225804"/>
                <a:ext cx="2467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Jalan Rel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Kereta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Api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5D5D1-F757-4896-9A60-B83D321B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0F413-D5A5-40E1-88E1-6448E214C01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D3D22-6A8D-43E8-B3FF-1A63F23564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A955DADE-3F92-4E86-BE3B-29AEAE338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989413"/>
            <a:ext cx="9149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ln>
                  <a:solidFill>
                    <a:srgbClr val="E6E6E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Best Location for Better Investment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E5DA4CD-747E-4302-A6CB-D2360233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40" y="4166829"/>
            <a:ext cx="6286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KAWASAN INDUSTRI WIJAYAKUSUMA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CFE08-6130-4AFC-9BF3-C6E1C4A1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030" y="4766435"/>
            <a:ext cx="43659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Jl. Raya Semarang - Kendal Km 12, Semarang</a:t>
            </a:r>
            <a:endParaRPr lang="nn-NO" alt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+6281211118022 (Marketing Mobile),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08159044725 (Aris),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081280288114 (</a:t>
            </a:r>
            <a:r>
              <a:rPr lang="en-US" alt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Hasbi</a:t>
            </a:r>
            <a:r>
              <a:rPr lang="en-US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082313735030 (Riana)</a:t>
            </a:r>
          </a:p>
          <a:p>
            <a:pPr algn="ctr" eaLnBrk="1" hangingPunct="1"/>
            <a:r>
              <a:rPr lang="en-US" alt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(024) 8662156 (Kantor)</a:t>
            </a:r>
          </a:p>
          <a:p>
            <a:pPr algn="ctr" eaLnBrk="1" hangingPunct="1"/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pemasaran@kiw.co.id</a:t>
            </a:r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go_kiw@kiw.co.id</a:t>
            </a:r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nn-NO" alt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www.kiw.co.id</a:t>
            </a:r>
            <a:r>
              <a:rPr lang="nn-NO" alt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nn-NO" alt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21D1A6-3327-42FF-90AA-CA14A5F828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3889146" y="419703"/>
            <a:ext cx="2162213" cy="617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532561-DCE1-42B1-A6B1-1FF5E0284C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02" y="1905000"/>
            <a:ext cx="2189796" cy="226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AC8A9D-08BC-4509-8447-9D85597F5F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59" y="35226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464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56599B-A7F4-4246-8723-B42E843FB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5916" l="9980" r="89991">
                        <a14:foregroundMark x1="41293" y1="95309" x2="59165" y2="95107"/>
                        <a14:foregroundMark x1="59165" y1="95107" x2="44324" y2="94581"/>
                        <a14:foregroundMark x1="44324" y1="94581" x2="42894" y2="95916"/>
                        <a14:foregroundMark x1="49929" y1="33522" x2="51301" y2="30651"/>
                        <a14:foregroundMark x1="44495" y1="11363" x2="51759" y2="1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2" y="1849294"/>
            <a:ext cx="6002584" cy="4243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C662EC-4457-4D0C-905E-0519517007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9555" l="35774" r="68916">
                        <a14:foregroundMark x1="45611" y1="13223" x2="54733" y2="10635"/>
                        <a14:foregroundMark x1="54733" y1="10635" x2="54933" y2="10635"/>
                        <a14:foregroundMark x1="41293" y1="99555" x2="49757" y2="98585"/>
                        <a14:foregroundMark x1="49757" y1="98585" x2="58450" y2="98908"/>
                        <a14:foregroundMark x1="58450" y1="98908" x2="59680" y2="99555"/>
                        <a14:foregroundMark x1="51301" y1="30247" x2="46754" y2="31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62"/>
          <a:stretch/>
        </p:blipFill>
        <p:spPr>
          <a:xfrm>
            <a:off x="1903505" y="1812900"/>
            <a:ext cx="2491537" cy="4251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54889-4D5A-44D5-B26D-D60817C31C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24" b="99434" l="30512" r="68373">
                        <a14:foregroundMark x1="46697" y1="31460" x2="52645" y2="31136"/>
                        <a14:foregroundMark x1="63798" y1="40477" x2="65856" y2="86575"/>
                        <a14:foregroundMark x1="34172" y1="41448" x2="30540" y2="73676"/>
                        <a14:foregroundMark x1="30540" y1="73676" x2="34916" y2="85726"/>
                        <a14:foregroundMark x1="34916" y1="85726" x2="35316" y2="86252"/>
                        <a14:foregroundMark x1="39405" y1="98827" x2="48156" y2="97857"/>
                        <a14:foregroundMark x1="48156" y1="97857" x2="58736" y2="99474"/>
                        <a14:foregroundMark x1="58736" y1="99474" x2="60395" y2="99151"/>
                        <a14:foregroundMark x1="43981" y1="16943" x2="50500" y2="9664"/>
                        <a14:foregroundMark x1="50500" y1="9664" x2="53331" y2="13708"/>
                        <a14:foregroundMark x1="47612" y1="33077" x2="51959" y2="33401"/>
                        <a14:foregroundMark x1="51730" y1="36595" x2="51273" y2="40154"/>
                        <a14:foregroundMark x1="66543" y1="44683" x2="68144" y2="80146"/>
                        <a14:foregroundMark x1="68144" y1="80146" x2="68373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7"/>
          <a:stretch/>
        </p:blipFill>
        <p:spPr>
          <a:xfrm>
            <a:off x="4981468" y="1820863"/>
            <a:ext cx="2489305" cy="4233862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1905737" y="4768477"/>
            <a:ext cx="2494800" cy="1295945"/>
          </a:xfrm>
          <a:prstGeom prst="rect">
            <a:avLst/>
          </a:prstGeom>
          <a:solidFill>
            <a:srgbClr val="0347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181E1-51ED-4B97-86B2-08EB249BBE57}"/>
              </a:ext>
            </a:extLst>
          </p:cNvPr>
          <p:cNvSpPr/>
          <p:nvPr/>
        </p:nvSpPr>
        <p:spPr>
          <a:xfrm>
            <a:off x="4985171" y="4768477"/>
            <a:ext cx="2494800" cy="1295945"/>
          </a:xfrm>
          <a:prstGeom prst="rect">
            <a:avLst/>
          </a:prstGeom>
          <a:solidFill>
            <a:srgbClr val="0347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9AEFE-F842-4F88-A5B4-0E1849586AD3}"/>
              </a:ext>
            </a:extLst>
          </p:cNvPr>
          <p:cNvSpPr/>
          <p:nvPr/>
        </p:nvSpPr>
        <p:spPr>
          <a:xfrm>
            <a:off x="8077200" y="4768477"/>
            <a:ext cx="2494800" cy="1295945"/>
          </a:xfrm>
          <a:prstGeom prst="rect">
            <a:avLst/>
          </a:prstGeom>
          <a:solidFill>
            <a:srgbClr val="0347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29527-97D3-49FD-982F-A1D5A410180F}"/>
              </a:ext>
            </a:extLst>
          </p:cNvPr>
          <p:cNvGrpSpPr/>
          <p:nvPr/>
        </p:nvGrpSpPr>
        <p:grpSpPr>
          <a:xfrm>
            <a:off x="1900242" y="4935513"/>
            <a:ext cx="2503577" cy="855687"/>
            <a:chOff x="3116982" y="2839641"/>
            <a:chExt cx="1734272" cy="855687"/>
          </a:xfrm>
        </p:grpSpPr>
        <p:sp>
          <p:nvSpPr>
            <p:cNvPr id="24" name="Text Placeholder 22">
              <a:extLst>
                <a:ext uri="{FF2B5EF4-FFF2-40B4-BE49-F238E27FC236}">
                  <a16:creationId xmlns:a16="http://schemas.microsoft.com/office/drawing/2014/main" id="{2C6CE46A-0002-499F-B563-125BE98C5D09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2839641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Mochamad</a:t>
              </a: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Yusuf </a:t>
              </a:r>
            </a:p>
            <a:p>
              <a:pPr marL="0" indent="0" algn="ctr">
                <a:buNone/>
              </a:pP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Danadibrata</a:t>
              </a:r>
              <a:endPara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5" name="Text Placeholder 23">
              <a:extLst>
                <a:ext uri="{FF2B5EF4-FFF2-40B4-BE49-F238E27FC236}">
                  <a16:creationId xmlns:a16="http://schemas.microsoft.com/office/drawing/2014/main" id="{5A79EE69-B45D-4718-8270-D8461B42A1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23062" y="344574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Director of Operation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6F59C5-5BE9-4920-AB56-1860225D9A6C}"/>
              </a:ext>
            </a:extLst>
          </p:cNvPr>
          <p:cNvGrpSpPr/>
          <p:nvPr/>
        </p:nvGrpSpPr>
        <p:grpSpPr>
          <a:xfrm>
            <a:off x="4975973" y="4876800"/>
            <a:ext cx="2503577" cy="855687"/>
            <a:chOff x="3116982" y="2839641"/>
            <a:chExt cx="1734272" cy="855687"/>
          </a:xfrm>
        </p:grpSpPr>
        <p:sp>
          <p:nvSpPr>
            <p:cNvPr id="41" name="Text Placeholder 22">
              <a:extLst>
                <a:ext uri="{FF2B5EF4-FFF2-40B4-BE49-F238E27FC236}">
                  <a16:creationId xmlns:a16="http://schemas.microsoft.com/office/drawing/2014/main" id="{0646B2DF-322C-4A2B-9958-48762D78FE02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2839641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Ahmad </a:t>
              </a:r>
              <a:r>
                <a:rPr lang="en-US" sz="1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Fauzie</a:t>
              </a: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Nur</a:t>
              </a:r>
            </a:p>
          </p:txBody>
        </p:sp>
        <p:sp>
          <p:nvSpPr>
            <p:cNvPr id="42" name="Text Placeholder 23">
              <a:extLst>
                <a:ext uri="{FF2B5EF4-FFF2-40B4-BE49-F238E27FC236}">
                  <a16:creationId xmlns:a16="http://schemas.microsoft.com/office/drawing/2014/main" id="{B78275AB-649D-4E81-B9B7-D96570E4769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23062" y="344574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President Director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4AE6FC-D71C-4145-9E1A-D64AE84795EA}"/>
              </a:ext>
            </a:extLst>
          </p:cNvPr>
          <p:cNvGrpSpPr/>
          <p:nvPr/>
        </p:nvGrpSpPr>
        <p:grpSpPr>
          <a:xfrm>
            <a:off x="8077201" y="4876800"/>
            <a:ext cx="2536064" cy="993665"/>
            <a:chOff x="3116982" y="2839641"/>
            <a:chExt cx="1756776" cy="993665"/>
          </a:xfrm>
        </p:grpSpPr>
        <p:sp>
          <p:nvSpPr>
            <p:cNvPr id="44" name="Text Placeholder 22">
              <a:extLst>
                <a:ext uri="{FF2B5EF4-FFF2-40B4-BE49-F238E27FC236}">
                  <a16:creationId xmlns:a16="http://schemas.microsoft.com/office/drawing/2014/main" id="{0FDD863E-1D78-4368-97D4-858408344A61}"/>
                </a:ext>
              </a:extLst>
            </p:cNvPr>
            <p:cNvSpPr txBox="1">
              <a:spLocks/>
            </p:cNvSpPr>
            <p:nvPr/>
          </p:nvSpPr>
          <p:spPr>
            <a:xfrm>
              <a:off x="3116982" y="2839641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Budi Susanto</a:t>
              </a:r>
            </a:p>
          </p:txBody>
        </p:sp>
        <p:sp>
          <p:nvSpPr>
            <p:cNvPr id="45" name="Text Placeholder 23">
              <a:extLst>
                <a:ext uri="{FF2B5EF4-FFF2-40B4-BE49-F238E27FC236}">
                  <a16:creationId xmlns:a16="http://schemas.microsoft.com/office/drawing/2014/main" id="{C92220BD-0783-4601-9CF1-555F075C04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45566" y="3583726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Director of Finance and Risk Management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29253E6-92A7-4048-9CB7-9A4FDE411868}"/>
              </a:ext>
            </a:extLst>
          </p:cNvPr>
          <p:cNvSpPr/>
          <p:nvPr/>
        </p:nvSpPr>
        <p:spPr>
          <a:xfrm>
            <a:off x="337019" y="6276181"/>
            <a:ext cx="5638800" cy="430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Berdasarkan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SK Menteri BUMN, </a:t>
            </a: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Gubernur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Jawa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Tengah Dan </a:t>
            </a: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Bupati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Cilacap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Nomor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: SK-189/MBU/06/2021, 539/0008474, 530/03390/06 </a:t>
            </a: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tanggal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10 </a:t>
            </a:r>
            <a:r>
              <a:rPr lang="en-US" sz="1100" dirty="0" err="1">
                <a:solidFill>
                  <a:schemeClr val="tx2"/>
                </a:solidFill>
                <a:latin typeface="Constantia" pitchFamily="18" charset="0"/>
              </a:rPr>
              <a:t>Juni</a:t>
            </a:r>
            <a:r>
              <a:rPr lang="en-US" sz="1100" dirty="0">
                <a:solidFill>
                  <a:schemeClr val="tx2"/>
                </a:solidFill>
                <a:latin typeface="Constantia" pitchFamily="18" charset="0"/>
              </a:rPr>
              <a:t> 2021</a:t>
            </a:r>
            <a:endParaRPr lang="en-US" sz="11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663A4E-0116-44BC-B8A7-3057E75357EA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04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4E4424-7872-40E4-A3C3-19D6C3582BF9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990066-1D9C-4450-982D-42DB24020BBC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1" name="Shape 46">
              <a:extLst>
                <a:ext uri="{FF2B5EF4-FFF2-40B4-BE49-F238E27FC236}">
                  <a16:creationId xmlns:a16="http://schemas.microsoft.com/office/drawing/2014/main" id="{418E0995-5944-4D2C-9B16-63C4F6E3E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Board of Directors</a:t>
              </a:r>
            </a:p>
          </p:txBody>
        </p:sp>
        <p:cxnSp>
          <p:nvCxnSpPr>
            <p:cNvPr id="32" name="Shape 48">
              <a:extLst>
                <a:ext uri="{FF2B5EF4-FFF2-40B4-BE49-F238E27FC236}">
                  <a16:creationId xmlns:a16="http://schemas.microsoft.com/office/drawing/2014/main" id="{078BCE4F-B861-4693-B8E6-A1E68611CC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7A150E2-888E-4368-8C93-251C42A54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FC3F93-5C8F-4457-972C-C9F67BA499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D10A13-5F76-41B0-A7C1-6CD61EB330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38850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2FE4E9-06EA-4D86-9AA0-8B512597BDBB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05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C411EB-0D4C-478B-B466-5D2289D55FFF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536A9D-6417-4F7C-80D1-1AD38BCA860C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3" name="Shape 46">
              <a:extLst>
                <a:ext uri="{FF2B5EF4-FFF2-40B4-BE49-F238E27FC236}">
                  <a16:creationId xmlns:a16="http://schemas.microsoft.com/office/drawing/2014/main" id="{95B668E2-339A-4FC6-AA4C-CAC751D21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Historical Milestones</a:t>
              </a:r>
            </a:p>
          </p:txBody>
        </p:sp>
        <p:cxnSp>
          <p:nvCxnSpPr>
            <p:cNvPr id="45" name="Shape 48">
              <a:extLst>
                <a:ext uri="{FF2B5EF4-FFF2-40B4-BE49-F238E27FC236}">
                  <a16:creationId xmlns:a16="http://schemas.microsoft.com/office/drawing/2014/main" id="{E899641C-A623-491B-8435-C2A3BA41A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48AA5FC-600A-4582-B2B9-3FF73CB97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94DD00-0139-4938-9D8A-0BEB65C0F2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FC1A1A-2F48-41F0-9F3B-B347118304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CA5F1BBE-B2E1-4F35-AF1E-D142D51F104F}"/>
              </a:ext>
            </a:extLst>
          </p:cNvPr>
          <p:cNvGrpSpPr/>
          <p:nvPr/>
        </p:nvGrpSpPr>
        <p:grpSpPr>
          <a:xfrm>
            <a:off x="76200" y="2437511"/>
            <a:ext cx="12066106" cy="2173614"/>
            <a:chOff x="105058" y="801746"/>
            <a:chExt cx="12066106" cy="217361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43A198B-8200-4F4B-B1F0-E53510FC48D0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04036" y="1875018"/>
              <a:ext cx="11821637" cy="2046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11">
              <a:extLst>
                <a:ext uri="{FF2B5EF4-FFF2-40B4-BE49-F238E27FC236}">
                  <a16:creationId xmlns:a16="http://schemas.microsoft.com/office/drawing/2014/main" id="{478D7EE3-F57C-47A8-A934-8B77A4918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38" y="951011"/>
              <a:ext cx="687914" cy="8338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4">
              <a:extLst>
                <a:ext uri="{FF2B5EF4-FFF2-40B4-BE49-F238E27FC236}">
                  <a16:creationId xmlns:a16="http://schemas.microsoft.com/office/drawing/2014/main" id="{528CE7D4-A475-41A5-A622-16CB6D566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498" y="1005826"/>
              <a:ext cx="746029" cy="7865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7">
              <a:extLst>
                <a:ext uri="{FF2B5EF4-FFF2-40B4-BE49-F238E27FC236}">
                  <a16:creationId xmlns:a16="http://schemas.microsoft.com/office/drawing/2014/main" id="{3B67A362-AF5D-4748-8614-E3F6C3EB8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50" y="1071704"/>
              <a:ext cx="1479995" cy="71497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">
              <a:extLst>
                <a:ext uri="{FF2B5EF4-FFF2-40B4-BE49-F238E27FC236}">
                  <a16:creationId xmlns:a16="http://schemas.microsoft.com/office/drawing/2014/main" id="{6CDABB5E-E62B-422B-84C0-EF7A3F0B6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5" b="12757"/>
            <a:stretch/>
          </p:blipFill>
          <p:spPr bwMode="auto">
            <a:xfrm>
              <a:off x="5370710" y="967130"/>
              <a:ext cx="1252779" cy="8539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D0ED354-E2EC-4C13-B43C-B8018A90C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970" b="88806" l="5851" r="89894">
                          <a14:foregroundMark x1="7979" y1="30597" x2="7979" y2="30597"/>
                          <a14:foregroundMark x1="22606" y1="47015" x2="22606" y2="47015"/>
                          <a14:foregroundMark x1="24734" y1="44776" x2="24734" y2="44776"/>
                          <a14:foregroundMark x1="24202" y1="49254" x2="24202" y2="49254"/>
                          <a14:foregroundMark x1="24202" y1="49254" x2="24202" y2="49254"/>
                          <a14:foregroundMark x1="22872" y1="40299" x2="22872" y2="40299"/>
                          <a14:foregroundMark x1="22872" y1="39552" x2="22872" y2="39552"/>
                          <a14:foregroundMark x1="22606" y1="37313" x2="22606" y2="37313"/>
                          <a14:foregroundMark x1="18351" y1="61194" x2="18351" y2="61194"/>
                          <a14:foregroundMark x1="17287" y1="56716" x2="17287" y2="56716"/>
                          <a14:foregroundMark x1="17287" y1="56716" x2="17287" y2="56716"/>
                          <a14:foregroundMark x1="20213" y1="55970" x2="20213" y2="55970"/>
                          <a14:foregroundMark x1="20213" y1="55970" x2="20213" y2="55970"/>
                          <a14:foregroundMark x1="21277" y1="50000" x2="21277" y2="50000"/>
                          <a14:foregroundMark x1="24734" y1="38806" x2="24734" y2="38806"/>
                          <a14:foregroundMark x1="9309" y1="75373" x2="9309" y2="75373"/>
                          <a14:foregroundMark x1="10372" y1="78358" x2="10372" y2="78358"/>
                          <a14:foregroundMark x1="8245" y1="75373" x2="8245" y2="75373"/>
                          <a14:foregroundMark x1="6915" y1="72388" x2="6915" y2="72388"/>
                          <a14:foregroundMark x1="6117" y1="71642" x2="6117" y2="71642"/>
                          <a14:foregroundMark x1="13032" y1="83582" x2="13032" y2="83582"/>
                          <a14:foregroundMark x1="26330" y1="82090" x2="26330" y2="82090"/>
                          <a14:foregroundMark x1="29521" y1="79104" x2="29521" y2="79104"/>
                          <a14:foregroundMark x1="31649" y1="76866" x2="31649" y2="76866"/>
                          <a14:foregroundMark x1="32713" y1="73134" x2="32713" y2="73134"/>
                          <a14:foregroundMark x1="32979" y1="70149" x2="32979" y2="70149"/>
                          <a14:foregroundMark x1="34043" y1="73134" x2="34043" y2="73134"/>
                          <a14:foregroundMark x1="52394" y1="5970" x2="52394" y2="5970"/>
                          <a14:foregroundMark x1="50266" y1="5970" x2="50266" y2="5970"/>
                          <a14:foregroundMark x1="53989" y1="7463" x2="53989" y2="7463"/>
                          <a14:foregroundMark x1="54521" y1="9701" x2="54521" y2="9701"/>
                          <a14:foregroundMark x1="56649" y1="15672" x2="56649" y2="15672"/>
                          <a14:foregroundMark x1="56117" y1="17910" x2="56117" y2="17910"/>
                          <a14:foregroundMark x1="54521" y1="24627" x2="54521" y2="24627"/>
                          <a14:foregroundMark x1="52128" y1="24627" x2="52128" y2="24627"/>
                          <a14:foregroundMark x1="51330" y1="24627" x2="51330" y2="24627"/>
                          <a14:foregroundMark x1="49734" y1="24627" x2="49468" y2="25373"/>
                          <a14:foregroundMark x1="55851" y1="32090" x2="55851" y2="33582"/>
                          <a14:foregroundMark x1="55319" y1="36567" x2="55319" y2="38060"/>
                          <a14:foregroundMark x1="53989" y1="41791" x2="53989" y2="41791"/>
                          <a14:foregroundMark x1="52394" y1="43284" x2="51862" y2="44030"/>
                          <a14:foregroundMark x1="60372" y1="35075" x2="60372" y2="35075"/>
                          <a14:foregroundMark x1="59574" y1="32090" x2="59574" y2="32090"/>
                          <a14:foregroundMark x1="59309" y1="27612" x2="59309" y2="27612"/>
                          <a14:foregroundMark x1="54255" y1="55970" x2="54255" y2="55970"/>
                          <a14:foregroundMark x1="53989" y1="55970" x2="53989" y2="55970"/>
                          <a14:foregroundMark x1="50798" y1="55970" x2="50798" y2="55970"/>
                          <a14:foregroundMark x1="50532" y1="57463" x2="50532" y2="57463"/>
                          <a14:foregroundMark x1="49202" y1="61194" x2="49202" y2="61194"/>
                          <a14:foregroundMark x1="48936" y1="61940" x2="48936" y2="61940"/>
                          <a14:foregroundMark x1="60106" y1="63433" x2="60106" y2="63433"/>
                          <a14:foregroundMark x1="60106" y1="63433" x2="60106" y2="63433"/>
                          <a14:foregroundMark x1="46277" y1="57463" x2="46277" y2="57463"/>
                          <a14:backgroundMark x1="15160" y1="75373" x2="15160" y2="75373"/>
                          <a14:backgroundMark x1="24734" y1="76866" x2="24734" y2="76866"/>
                          <a14:backgroundMark x1="20479" y1="96269" x2="20479" y2="96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4" r="29083"/>
            <a:stretch/>
          </p:blipFill>
          <p:spPr>
            <a:xfrm>
              <a:off x="7158079" y="1146210"/>
              <a:ext cx="1252779" cy="62198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619773-5824-41DE-ADD6-BA8581EC05B2}"/>
                </a:ext>
              </a:extLst>
            </p:cNvPr>
            <p:cNvGrpSpPr/>
            <p:nvPr/>
          </p:nvGrpSpPr>
          <p:grpSpPr>
            <a:xfrm>
              <a:off x="152400" y="1987408"/>
              <a:ext cx="1678654" cy="934982"/>
              <a:chOff x="370689" y="3676686"/>
              <a:chExt cx="1678654" cy="93498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B24F0D-F7F3-4C13-8F9D-C2A5D542F613}"/>
                  </a:ext>
                </a:extLst>
              </p:cNvPr>
              <p:cNvSpPr/>
              <p:nvPr/>
            </p:nvSpPr>
            <p:spPr>
              <a:xfrm>
                <a:off x="377454" y="3676686"/>
                <a:ext cx="1671889" cy="4941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 dirty="0"/>
              </a:p>
            </p:txBody>
          </p:sp>
          <p:sp>
            <p:nvSpPr>
              <p:cNvPr id="111" name="Google Shape;790;p23">
                <a:extLst>
                  <a:ext uri="{FF2B5EF4-FFF2-40B4-BE49-F238E27FC236}">
                    <a16:creationId xmlns:a16="http://schemas.microsoft.com/office/drawing/2014/main" id="{36EAC3C0-BCE8-4336-A90C-303FCCABBEE1}"/>
                  </a:ext>
                </a:extLst>
              </p:cNvPr>
              <p:cNvSpPr txBox="1"/>
              <p:nvPr/>
            </p:nvSpPr>
            <p:spPr>
              <a:xfrm>
                <a:off x="370690" y="4117568"/>
                <a:ext cx="1622744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+mn-lt"/>
                    <a:cs typeface="Arial" panose="020B0604020202020204" pitchFamily="34" charset="0"/>
                  </a:rPr>
                  <a:t>PT KIW (Persero) once was named PT Kawasan </a:t>
                </a:r>
                <a:r>
                  <a:rPr lang="en-US" sz="1200" dirty="0" err="1">
                    <a:latin typeface="+mn-lt"/>
                    <a:cs typeface="Arial" panose="020B0604020202020204" pitchFamily="34" charset="0"/>
                  </a:rPr>
                  <a:t>Industri</a:t>
                </a:r>
                <a:r>
                  <a:rPr lang="en-US" sz="12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+mn-lt"/>
                    <a:cs typeface="Arial" panose="020B0604020202020204" pitchFamily="34" charset="0"/>
                  </a:rPr>
                  <a:t>Cilacap</a:t>
                </a:r>
                <a:r>
                  <a:rPr lang="en-US" sz="1200" dirty="0">
                    <a:latin typeface="+mn-lt"/>
                    <a:cs typeface="Arial" panose="020B0604020202020204" pitchFamily="34" charset="0"/>
                  </a:rPr>
                  <a:t> (KIC), IT was Established at             </a:t>
                </a:r>
                <a:r>
                  <a:rPr lang="en-US" sz="1200" dirty="0" err="1">
                    <a:latin typeface="+mn-lt"/>
                    <a:cs typeface="Arial" panose="020B0604020202020204" pitchFamily="34" charset="0"/>
                  </a:rPr>
                  <a:t>Cilacap</a:t>
                </a:r>
                <a:r>
                  <a:rPr lang="en-US" sz="1200" dirty="0">
                    <a:latin typeface="+mn-lt"/>
                    <a:cs typeface="Arial" panose="020B0604020202020204" pitchFamily="34" charset="0"/>
                  </a:rPr>
                  <a:t> Regency, Central Java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791;p23">
                <a:extLst>
                  <a:ext uri="{FF2B5EF4-FFF2-40B4-BE49-F238E27FC236}">
                    <a16:creationId xmlns:a16="http://schemas.microsoft.com/office/drawing/2014/main" id="{1C151A2C-E54F-4B54-AD77-64B236783793}"/>
                  </a:ext>
                </a:extLst>
              </p:cNvPr>
              <p:cNvSpPr txBox="1"/>
              <p:nvPr/>
            </p:nvSpPr>
            <p:spPr>
              <a:xfrm>
                <a:off x="370689" y="3679862"/>
                <a:ext cx="1610511" cy="4377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7</a:t>
                </a:r>
                <a:r>
                  <a:rPr lang="en-US" sz="1400" b="1" baseline="30000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th</a:t>
                </a: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 October 1988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B1D23F2-00A2-48E9-87EC-7432306FF225}"/>
                </a:ext>
              </a:extLst>
            </p:cNvPr>
            <p:cNvGrpSpPr/>
            <p:nvPr/>
          </p:nvGrpSpPr>
          <p:grpSpPr>
            <a:xfrm>
              <a:off x="1795919" y="1988284"/>
              <a:ext cx="1705019" cy="924716"/>
              <a:chOff x="344324" y="3686946"/>
              <a:chExt cx="1705019" cy="924716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C17EAD7-361A-4256-A30A-2E08EFC87551}"/>
                  </a:ext>
                </a:extLst>
              </p:cNvPr>
              <p:cNvSpPr/>
              <p:nvPr/>
            </p:nvSpPr>
            <p:spPr>
              <a:xfrm>
                <a:off x="377454" y="3686946"/>
                <a:ext cx="1671889" cy="493224"/>
              </a:xfrm>
              <a:prstGeom prst="rect">
                <a:avLst/>
              </a:prstGeom>
              <a:solidFill>
                <a:srgbClr val="FF7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 dirty="0"/>
              </a:p>
            </p:txBody>
          </p:sp>
          <p:sp>
            <p:nvSpPr>
              <p:cNvPr id="108" name="Google Shape;790;p23">
                <a:extLst>
                  <a:ext uri="{FF2B5EF4-FFF2-40B4-BE49-F238E27FC236}">
                    <a16:creationId xmlns:a16="http://schemas.microsoft.com/office/drawing/2014/main" id="{0824D85A-E2AB-461A-A233-878467DED72D}"/>
                  </a:ext>
                </a:extLst>
              </p:cNvPr>
              <p:cNvSpPr txBox="1"/>
              <p:nvPr/>
            </p:nvSpPr>
            <p:spPr>
              <a:xfrm>
                <a:off x="344324" y="4117562"/>
                <a:ext cx="1677407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200" dirty="0">
                    <a:latin typeface="+mn-lt"/>
                    <a:cs typeface="Arial" panose="020B0604020202020204" pitchFamily="34" charset="0"/>
                  </a:rPr>
                  <a:t>Relocated to new location at </a:t>
                </a:r>
                <a:r>
                  <a:rPr lang="en-ID" sz="1200" spc="-5" dirty="0">
                    <a:latin typeface="+mn-lt"/>
                    <a:cs typeface="Arial" panose="020B0604020202020204" pitchFamily="34" charset="0"/>
                  </a:rPr>
                  <a:t>Semarang, Central </a:t>
                </a:r>
                <a:r>
                  <a:rPr lang="en-ID" sz="1200" spc="-10" dirty="0">
                    <a:latin typeface="+mn-lt"/>
                    <a:cs typeface="Arial" panose="020B0604020202020204" pitchFamily="34" charset="0"/>
                  </a:rPr>
                  <a:t>Java</a:t>
                </a:r>
                <a:r>
                  <a:rPr lang="en-ID" sz="1200" spc="-45" dirty="0">
                    <a:latin typeface="+mn-lt"/>
                    <a:cs typeface="Arial" panose="020B0604020202020204" pitchFamily="34" charset="0"/>
                  </a:rPr>
                  <a:t> with a brand new name which is </a:t>
                </a:r>
                <a:r>
                  <a:rPr lang="en-ID" sz="1200" spc="-10" dirty="0">
                    <a:latin typeface="+mn-lt"/>
                    <a:cs typeface="Arial" panose="020B0604020202020204" pitchFamily="34" charset="0"/>
                  </a:rPr>
                  <a:t>        </a:t>
                </a:r>
                <a:r>
                  <a:rPr lang="en-ID" sz="1200" spc="-15" dirty="0">
                    <a:latin typeface="+mn-lt"/>
                    <a:cs typeface="Arial" panose="020B0604020202020204" pitchFamily="34" charset="0"/>
                  </a:rPr>
                  <a:t>PT Kawasan </a:t>
                </a:r>
                <a:r>
                  <a:rPr lang="en-ID" sz="1200" spc="-15" dirty="0" err="1">
                    <a:latin typeface="+mn-lt"/>
                    <a:cs typeface="Arial" panose="020B0604020202020204" pitchFamily="34" charset="0"/>
                  </a:rPr>
                  <a:t>Industri</a:t>
                </a:r>
                <a:r>
                  <a:rPr lang="en-ID" sz="1200" spc="-15" dirty="0">
                    <a:latin typeface="+mn-lt"/>
                    <a:cs typeface="Arial" panose="020B0604020202020204" pitchFamily="34" charset="0"/>
                  </a:rPr>
                  <a:t>  </a:t>
                </a:r>
                <a:r>
                  <a:rPr lang="en-ID" sz="1200" spc="5" dirty="0" err="1">
                    <a:latin typeface="+mn-lt"/>
                    <a:cs typeface="Arial" panose="020B0604020202020204" pitchFamily="34" charset="0"/>
                  </a:rPr>
                  <a:t>Wijayakusuma</a:t>
                </a:r>
                <a:r>
                  <a:rPr lang="en-ID" sz="1200" spc="-7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ID" sz="1200" dirty="0">
                    <a:latin typeface="+mn-lt"/>
                    <a:cs typeface="Arial" panose="020B0604020202020204" pitchFamily="34" charset="0"/>
                  </a:rPr>
                  <a:t>(Persero)</a:t>
                </a:r>
                <a:r>
                  <a:rPr lang="en-ID" sz="1200" spc="-114" dirty="0">
                    <a:latin typeface="+mn-lt"/>
                    <a:cs typeface="Arial" panose="020B0604020202020204" pitchFamily="34" charset="0"/>
                  </a:rPr>
                  <a:t> </a:t>
                </a:r>
                <a:endParaRPr lang="en-ID" sz="1200" dirty="0">
                  <a:latin typeface="+mn-lt"/>
                  <a:cs typeface="Arial" panose="020B0604020202020204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Abhaya Libre" panose="02000503000000000000" pitchFamily="2" charset="0"/>
                    <a:cs typeface="Abhaya Libre" panose="02000503000000000000" pitchFamily="2" charset="0"/>
                  </a:rPr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" name="Google Shape;791;p23">
                <a:extLst>
                  <a:ext uri="{FF2B5EF4-FFF2-40B4-BE49-F238E27FC236}">
                    <a16:creationId xmlns:a16="http://schemas.microsoft.com/office/drawing/2014/main" id="{36747FE2-A5E1-4346-B0AF-4B31723EBB10}"/>
                  </a:ext>
                </a:extLst>
              </p:cNvPr>
              <p:cNvSpPr txBox="1"/>
              <p:nvPr/>
            </p:nvSpPr>
            <p:spPr>
              <a:xfrm>
                <a:off x="385806" y="3689387"/>
                <a:ext cx="1605482" cy="4377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14</a:t>
                </a:r>
                <a:r>
                  <a:rPr lang="en-US" sz="1400" b="1" baseline="30000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th</a:t>
                </a: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 August 1998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E5D5FC-D96B-4EB7-88FF-7F69209DC7AE}"/>
                </a:ext>
              </a:extLst>
            </p:cNvPr>
            <p:cNvGrpSpPr/>
            <p:nvPr/>
          </p:nvGrpSpPr>
          <p:grpSpPr>
            <a:xfrm>
              <a:off x="3471322" y="1994856"/>
              <a:ext cx="1729504" cy="918144"/>
              <a:chOff x="344325" y="3693518"/>
              <a:chExt cx="1729504" cy="918144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97FFD67-20AB-42FF-A17D-0846FD3829AB}"/>
                  </a:ext>
                </a:extLst>
              </p:cNvPr>
              <p:cNvSpPr/>
              <p:nvPr/>
            </p:nvSpPr>
            <p:spPr>
              <a:xfrm>
                <a:off x="377454" y="3693518"/>
                <a:ext cx="1671889" cy="4866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 dirty="0"/>
              </a:p>
            </p:txBody>
          </p:sp>
          <p:sp>
            <p:nvSpPr>
              <p:cNvPr id="105" name="Google Shape;790;p23">
                <a:extLst>
                  <a:ext uri="{FF2B5EF4-FFF2-40B4-BE49-F238E27FC236}">
                    <a16:creationId xmlns:a16="http://schemas.microsoft.com/office/drawing/2014/main" id="{A36ECB0F-18E5-4AB4-8E9B-748C5F00D3AD}"/>
                  </a:ext>
                </a:extLst>
              </p:cNvPr>
              <p:cNvSpPr txBox="1"/>
              <p:nvPr/>
            </p:nvSpPr>
            <p:spPr>
              <a:xfrm>
                <a:off x="344325" y="4117562"/>
                <a:ext cx="1729504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+mn-lt"/>
                  </a:rPr>
                  <a:t>PT Putra </a:t>
                </a:r>
                <a:r>
                  <a:rPr lang="en-US" sz="1200" dirty="0" err="1">
                    <a:latin typeface="+mn-lt"/>
                  </a:rPr>
                  <a:t>Wijayakusuma</a:t>
                </a:r>
                <a:r>
                  <a:rPr lang="en-US" sz="1200" dirty="0">
                    <a:latin typeface="+mn-lt"/>
                  </a:rPr>
                  <a:t> Sakti (PWS) established as a subsidiary company of PT Kawasan </a:t>
                </a:r>
                <a:r>
                  <a:rPr lang="en-US" sz="1200" dirty="0" err="1">
                    <a:latin typeface="+mn-lt"/>
                  </a:rPr>
                  <a:t>Industri</a:t>
                </a:r>
                <a:r>
                  <a:rPr lang="en-US" sz="1200" dirty="0">
                    <a:latin typeface="+mn-lt"/>
                  </a:rPr>
                  <a:t> </a:t>
                </a:r>
                <a:r>
                  <a:rPr lang="en-US" sz="1200" dirty="0" err="1">
                    <a:latin typeface="+mn-lt"/>
                  </a:rPr>
                  <a:t>Wijayakusuma</a:t>
                </a:r>
                <a:r>
                  <a:rPr lang="en-US" sz="1200" dirty="0">
                    <a:latin typeface="+mn-lt"/>
                  </a:rPr>
                  <a:t> (Persero)</a:t>
                </a: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" name="Google Shape;791;p23">
                <a:extLst>
                  <a:ext uri="{FF2B5EF4-FFF2-40B4-BE49-F238E27FC236}">
                    <a16:creationId xmlns:a16="http://schemas.microsoft.com/office/drawing/2014/main" id="{B73D1397-D92F-4F3F-ABC2-9552207EDD06}"/>
                  </a:ext>
                </a:extLst>
              </p:cNvPr>
              <p:cNvSpPr txBox="1"/>
              <p:nvPr/>
            </p:nvSpPr>
            <p:spPr>
              <a:xfrm>
                <a:off x="377853" y="3693518"/>
                <a:ext cx="1603967" cy="4377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1st October 2018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C59A7AE-C1C5-41E2-A98D-BDDBE649DADF}"/>
                </a:ext>
              </a:extLst>
            </p:cNvPr>
            <p:cNvGrpSpPr/>
            <p:nvPr/>
          </p:nvGrpSpPr>
          <p:grpSpPr>
            <a:xfrm>
              <a:off x="5172288" y="1998578"/>
              <a:ext cx="1776711" cy="976782"/>
              <a:chOff x="358444" y="3697240"/>
              <a:chExt cx="1776711" cy="97678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2154C2B-BAF3-4920-8DFA-B7DA202BA0F0}"/>
                  </a:ext>
                </a:extLst>
              </p:cNvPr>
              <p:cNvSpPr/>
              <p:nvPr/>
            </p:nvSpPr>
            <p:spPr>
              <a:xfrm>
                <a:off x="358444" y="3697240"/>
                <a:ext cx="1766775" cy="48665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/>
              </a:p>
            </p:txBody>
          </p:sp>
          <p:sp>
            <p:nvSpPr>
              <p:cNvPr id="102" name="Google Shape;790;p23">
                <a:extLst>
                  <a:ext uri="{FF2B5EF4-FFF2-40B4-BE49-F238E27FC236}">
                    <a16:creationId xmlns:a16="http://schemas.microsoft.com/office/drawing/2014/main" id="{9E212F3C-35CE-48AB-A25B-4C536FA0F22B}"/>
                  </a:ext>
                </a:extLst>
              </p:cNvPr>
              <p:cNvSpPr txBox="1"/>
              <p:nvPr/>
            </p:nvSpPr>
            <p:spPr>
              <a:xfrm>
                <a:off x="362496" y="4179922"/>
                <a:ext cx="1772659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R="5080" algn="ctr">
                  <a:spcBef>
                    <a:spcPts val="100"/>
                  </a:spcBef>
                </a:pPr>
                <a:r>
                  <a:rPr lang="en-ID" sz="1200" spc="-15" dirty="0">
                    <a:latin typeface="Calibri"/>
                    <a:cs typeface="Calibri"/>
                  </a:rPr>
                  <a:t>PT </a:t>
                </a:r>
                <a:r>
                  <a:rPr lang="en-ID" sz="1200" spc="-10" dirty="0">
                    <a:latin typeface="Calibri"/>
                    <a:cs typeface="Calibri"/>
                  </a:rPr>
                  <a:t>Kawasan </a:t>
                </a:r>
                <a:r>
                  <a:rPr lang="en-ID" sz="1200" spc="-10" dirty="0" err="1">
                    <a:latin typeface="Calibri"/>
                    <a:cs typeface="Calibri"/>
                  </a:rPr>
                  <a:t>Industri</a:t>
                </a:r>
                <a:r>
                  <a:rPr lang="en-ID" sz="1200" spc="-10" dirty="0">
                    <a:latin typeface="Calibri"/>
                    <a:cs typeface="Calibri"/>
                  </a:rPr>
                  <a:t> </a:t>
                </a:r>
                <a:r>
                  <a:rPr lang="en-ID" sz="1200" spc="-10" dirty="0" err="1">
                    <a:latin typeface="Calibri"/>
                    <a:cs typeface="Calibri"/>
                  </a:rPr>
                  <a:t>Terpadu</a:t>
                </a:r>
                <a:r>
                  <a:rPr lang="en-ID" sz="1200" spc="-10" dirty="0">
                    <a:latin typeface="Calibri"/>
                    <a:cs typeface="Calibri"/>
                  </a:rPr>
                  <a:t> </a:t>
                </a:r>
                <a:r>
                  <a:rPr lang="en-ID" sz="1200" spc="-10" dirty="0" err="1">
                    <a:latin typeface="Calibri"/>
                    <a:cs typeface="Calibri"/>
                  </a:rPr>
                  <a:t>Batang</a:t>
                </a:r>
                <a:r>
                  <a:rPr lang="en-ID" sz="1200" spc="-10" dirty="0">
                    <a:latin typeface="Calibri"/>
                    <a:cs typeface="Calibri"/>
                  </a:rPr>
                  <a:t> (KITB) </a:t>
                </a:r>
                <a:r>
                  <a:rPr lang="en-ID" sz="1200" spc="-5" dirty="0">
                    <a:latin typeface="Calibri"/>
                    <a:cs typeface="Calibri"/>
                  </a:rPr>
                  <a:t>is a company which develop and manage </a:t>
                </a:r>
                <a:r>
                  <a:rPr lang="en-ID" sz="1200" spc="-15" dirty="0">
                    <a:latin typeface="Calibri"/>
                    <a:cs typeface="Calibri"/>
                  </a:rPr>
                  <a:t>Industrial Estate at </a:t>
                </a:r>
                <a:r>
                  <a:rPr lang="en-ID" sz="1200" dirty="0" err="1">
                    <a:latin typeface="Calibri"/>
                    <a:cs typeface="Calibri"/>
                  </a:rPr>
                  <a:t>Batang</a:t>
                </a:r>
                <a:r>
                  <a:rPr lang="en-ID" sz="1200" dirty="0">
                    <a:latin typeface="Calibri"/>
                    <a:cs typeface="Calibri"/>
                  </a:rPr>
                  <a:t>, </a:t>
                </a:r>
                <a:r>
                  <a:rPr lang="en-ID" sz="1200" spc="-15" dirty="0">
                    <a:latin typeface="Calibri"/>
                    <a:cs typeface="Calibri"/>
                  </a:rPr>
                  <a:t>and         it is a </a:t>
                </a:r>
                <a:r>
                  <a:rPr lang="en-ID" sz="1200" spc="-5" dirty="0">
                    <a:latin typeface="Calibri"/>
                    <a:cs typeface="Calibri"/>
                  </a:rPr>
                  <a:t>joint </a:t>
                </a:r>
                <a:r>
                  <a:rPr lang="en-ID" sz="1200" spc="-10" dirty="0">
                    <a:latin typeface="Calibri"/>
                    <a:cs typeface="Calibri"/>
                  </a:rPr>
                  <a:t>venture between </a:t>
                </a:r>
                <a:r>
                  <a:rPr lang="en-ID" sz="1200" spc="-15" dirty="0">
                    <a:latin typeface="Calibri"/>
                    <a:cs typeface="Calibri"/>
                  </a:rPr>
                  <a:t>PT </a:t>
                </a:r>
                <a:r>
                  <a:rPr lang="en-ID" sz="1200" spc="-10" dirty="0">
                    <a:latin typeface="Calibri"/>
                    <a:cs typeface="Calibri"/>
                  </a:rPr>
                  <a:t>KIW (Persero), </a:t>
                </a:r>
                <a:r>
                  <a:rPr lang="en-ID" sz="1200" spc="-15" dirty="0">
                    <a:latin typeface="Calibri"/>
                    <a:cs typeface="Calibri"/>
                  </a:rPr>
                  <a:t>PT </a:t>
                </a:r>
                <a:r>
                  <a:rPr lang="en-ID" sz="1200" spc="-25" dirty="0">
                    <a:latin typeface="Calibri"/>
                    <a:cs typeface="Calibri"/>
                  </a:rPr>
                  <a:t>PP </a:t>
                </a:r>
                <a:r>
                  <a:rPr lang="en-ID" sz="1200" spc="-5" dirty="0">
                    <a:latin typeface="Calibri"/>
                    <a:cs typeface="Calibri"/>
                  </a:rPr>
                  <a:t>(Persero), </a:t>
                </a:r>
                <a:r>
                  <a:rPr lang="en-ID" sz="1200" spc="-10" dirty="0">
                    <a:latin typeface="Calibri"/>
                    <a:cs typeface="Calibri"/>
                  </a:rPr>
                  <a:t>PTPN </a:t>
                </a:r>
                <a:r>
                  <a:rPr lang="en-ID" sz="1200" spc="-5" dirty="0">
                    <a:latin typeface="Calibri"/>
                    <a:cs typeface="Calibri"/>
                  </a:rPr>
                  <a:t>IX and </a:t>
                </a:r>
                <a:r>
                  <a:rPr lang="en-ID" sz="1200" spc="-15" dirty="0" err="1">
                    <a:latin typeface="Calibri"/>
                    <a:cs typeface="Calibri"/>
                  </a:rPr>
                  <a:t>Perusda</a:t>
                </a:r>
                <a:r>
                  <a:rPr lang="en-ID" sz="1200" spc="-15" dirty="0">
                    <a:latin typeface="Calibri"/>
                    <a:cs typeface="Calibri"/>
                  </a:rPr>
                  <a:t> </a:t>
                </a:r>
                <a:r>
                  <a:rPr lang="en-ID" sz="1200" spc="10" dirty="0" err="1">
                    <a:latin typeface="Calibri"/>
                    <a:cs typeface="Calibri"/>
                  </a:rPr>
                  <a:t>Batang</a:t>
                </a:r>
                <a:r>
                  <a:rPr lang="en-ID" sz="1200" spc="10" dirty="0">
                    <a:latin typeface="Calibri"/>
                    <a:cs typeface="Calibri"/>
                  </a:rPr>
                  <a:t>.</a:t>
                </a:r>
                <a:endParaRPr lang="en-ID" sz="1200" dirty="0">
                  <a:latin typeface="Calibri"/>
                  <a:cs typeface="Calibri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ID" sz="1000" dirty="0">
                  <a:latin typeface="Calibri"/>
                  <a:cs typeface="Calibri"/>
                </a:endParaRPr>
              </a:p>
            </p:txBody>
          </p:sp>
          <p:sp>
            <p:nvSpPr>
              <p:cNvPr id="103" name="Google Shape;791;p23">
                <a:extLst>
                  <a:ext uri="{FF2B5EF4-FFF2-40B4-BE49-F238E27FC236}">
                    <a16:creationId xmlns:a16="http://schemas.microsoft.com/office/drawing/2014/main" id="{FEB3FE77-8DFC-4FA9-A750-4147EF9920BF}"/>
                  </a:ext>
                </a:extLst>
              </p:cNvPr>
              <p:cNvSpPr txBox="1"/>
              <p:nvPr/>
            </p:nvSpPr>
            <p:spPr>
              <a:xfrm>
                <a:off x="362580" y="3697240"/>
                <a:ext cx="1704244" cy="433978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11</a:t>
                </a:r>
                <a:r>
                  <a:rPr lang="en-US" sz="1400" b="1" baseline="30000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th</a:t>
                </a: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 December 2020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C17779A-48DC-4748-9EA8-73F70D11B69C}"/>
                </a:ext>
              </a:extLst>
            </p:cNvPr>
            <p:cNvGrpSpPr/>
            <p:nvPr/>
          </p:nvGrpSpPr>
          <p:grpSpPr>
            <a:xfrm>
              <a:off x="6941818" y="1993071"/>
              <a:ext cx="1850939" cy="982289"/>
              <a:chOff x="454349" y="3684649"/>
              <a:chExt cx="1850939" cy="982289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8A9A3BA-C9CF-45C3-A96D-3B68F84B4731}"/>
                  </a:ext>
                </a:extLst>
              </p:cNvPr>
              <p:cNvSpPr/>
              <p:nvPr/>
            </p:nvSpPr>
            <p:spPr>
              <a:xfrm>
                <a:off x="454349" y="3686186"/>
                <a:ext cx="1850939" cy="4866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/>
              </a:p>
            </p:txBody>
          </p:sp>
          <p:sp>
            <p:nvSpPr>
              <p:cNvPr id="99" name="Google Shape;790;p23">
                <a:extLst>
                  <a:ext uri="{FF2B5EF4-FFF2-40B4-BE49-F238E27FC236}">
                    <a16:creationId xmlns:a16="http://schemas.microsoft.com/office/drawing/2014/main" id="{9CE10BD3-F26E-421D-90A9-4E494D54D9C5}"/>
                  </a:ext>
                </a:extLst>
              </p:cNvPr>
              <p:cNvSpPr txBox="1"/>
              <p:nvPr/>
            </p:nvSpPr>
            <p:spPr>
              <a:xfrm>
                <a:off x="478835" y="4172838"/>
                <a:ext cx="1721023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PT KIW had entrusted by the Governance to receive the Nation Capital Addition (PMN) for build and develop PT KITB.</a:t>
                </a:r>
                <a:endParaRPr kumimoji="0" lang="en-ID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00" name="Google Shape;791;p23">
                <a:extLst>
                  <a:ext uri="{FF2B5EF4-FFF2-40B4-BE49-F238E27FC236}">
                    <a16:creationId xmlns:a16="http://schemas.microsoft.com/office/drawing/2014/main" id="{B8C645E4-2AC2-439D-BC36-756BE4E896BA}"/>
                  </a:ext>
                </a:extLst>
              </p:cNvPr>
              <p:cNvSpPr txBox="1"/>
              <p:nvPr/>
            </p:nvSpPr>
            <p:spPr>
              <a:xfrm>
                <a:off x="456444" y="3684649"/>
                <a:ext cx="1766774" cy="4377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22</a:t>
                </a:r>
                <a:r>
                  <a:rPr lang="en-US" sz="1400" b="1" baseline="30000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nd</a:t>
                </a: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 September 2021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1C6DF6F-C7D2-43B2-9C43-0C96E74EAAFB}"/>
                </a:ext>
              </a:extLst>
            </p:cNvPr>
            <p:cNvSpPr/>
            <p:nvPr/>
          </p:nvSpPr>
          <p:spPr>
            <a:xfrm>
              <a:off x="105058" y="1799612"/>
              <a:ext cx="145491" cy="145491"/>
            </a:xfrm>
            <a:prstGeom prst="ellipse">
              <a:avLst/>
            </a:prstGeom>
            <a:solidFill>
              <a:srgbClr val="FF032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00498F3-44CF-45DB-AF6C-DE116CB7AE5B}"/>
                </a:ext>
              </a:extLst>
            </p:cNvPr>
            <p:cNvSpPr/>
            <p:nvPr/>
          </p:nvSpPr>
          <p:spPr>
            <a:xfrm>
              <a:off x="12025673" y="1822737"/>
              <a:ext cx="145491" cy="145491"/>
            </a:xfrm>
            <a:prstGeom prst="ellipse">
              <a:avLst/>
            </a:prstGeom>
            <a:solidFill>
              <a:srgbClr val="1B1B5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9475913-21EC-4725-8E32-73860C97BF16}"/>
                </a:ext>
              </a:extLst>
            </p:cNvPr>
            <p:cNvGrpSpPr/>
            <p:nvPr/>
          </p:nvGrpSpPr>
          <p:grpSpPr>
            <a:xfrm>
              <a:off x="8781908" y="1988284"/>
              <a:ext cx="1697617" cy="987076"/>
              <a:chOff x="655680" y="3679862"/>
              <a:chExt cx="1697617" cy="987076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72869C9-F14B-4275-9971-66E7811E286F}"/>
                  </a:ext>
                </a:extLst>
              </p:cNvPr>
              <p:cNvSpPr/>
              <p:nvPr/>
            </p:nvSpPr>
            <p:spPr>
              <a:xfrm>
                <a:off x="672199" y="3690156"/>
                <a:ext cx="1681098" cy="486652"/>
              </a:xfrm>
              <a:prstGeom prst="rect">
                <a:avLst/>
              </a:prstGeom>
              <a:solidFill>
                <a:srgbClr val="4B0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/>
              </a:p>
            </p:txBody>
          </p:sp>
          <p:sp>
            <p:nvSpPr>
              <p:cNvPr id="96" name="Google Shape;790;p23">
                <a:extLst>
                  <a:ext uri="{FF2B5EF4-FFF2-40B4-BE49-F238E27FC236}">
                    <a16:creationId xmlns:a16="http://schemas.microsoft.com/office/drawing/2014/main" id="{D1383A0D-C43F-410D-A330-C02306EEA5CD}"/>
                  </a:ext>
                </a:extLst>
              </p:cNvPr>
              <p:cNvSpPr txBox="1"/>
              <p:nvPr/>
            </p:nvSpPr>
            <p:spPr>
              <a:xfrm>
                <a:off x="655680" y="4172838"/>
                <a:ext cx="1671889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PT KIW </a:t>
                </a:r>
                <a:r>
                  <a:rPr lang="en-US" altLang="en-US" sz="1200" dirty="0">
                    <a:ea typeface="MS PGothic" panose="020B0600070205080204" pitchFamily="34" charset="-128"/>
                  </a:rPr>
                  <a:t>join in the 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Holding </a:t>
                </a:r>
                <a:r>
                  <a:rPr kumimoji="0" lang="en-US" altLang="en-US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Danareksa</a:t>
                </a:r>
                <a:r>
                  <a:rPr kumimoji="0" lang="en-ID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MS PGothic" panose="020B0600070205080204" pitchFamily="34" charset="-128"/>
                    <a:cs typeface="Calibri"/>
                  </a:rPr>
                  <a:t>.</a:t>
                </a:r>
                <a:endParaRPr kumimoji="0" lang="en-ID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7" name="Google Shape;791;p23">
                <a:extLst>
                  <a:ext uri="{FF2B5EF4-FFF2-40B4-BE49-F238E27FC236}">
                    <a16:creationId xmlns:a16="http://schemas.microsoft.com/office/drawing/2014/main" id="{6866922B-352E-456C-B095-091171274039}"/>
                  </a:ext>
                </a:extLst>
              </p:cNvPr>
              <p:cNvSpPr txBox="1"/>
              <p:nvPr/>
            </p:nvSpPr>
            <p:spPr>
              <a:xfrm>
                <a:off x="666529" y="3679862"/>
                <a:ext cx="1587011" cy="4377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24</a:t>
                </a:r>
                <a:r>
                  <a:rPr lang="en-US" sz="1400" b="1" baseline="30000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th</a:t>
                </a: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 June 2022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AE3F209-34B1-4F91-993E-40BD3E3400CB}"/>
                </a:ext>
              </a:extLst>
            </p:cNvPr>
            <p:cNvGrpSpPr/>
            <p:nvPr/>
          </p:nvGrpSpPr>
          <p:grpSpPr>
            <a:xfrm>
              <a:off x="8914034" y="1205785"/>
              <a:ext cx="1315332" cy="684876"/>
              <a:chOff x="9422684" y="3049247"/>
              <a:chExt cx="1315332" cy="684876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C67201D-71EA-49B9-9997-E30D668F06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" b="148"/>
              <a:stretch/>
            </p:blipFill>
            <p:spPr>
              <a:xfrm>
                <a:off x="9559539" y="3049247"/>
                <a:ext cx="1178477" cy="37207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67B48AA6-15CD-4863-B4F2-05A1E8D12D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98" b="965"/>
              <a:stretch/>
            </p:blipFill>
            <p:spPr>
              <a:xfrm>
                <a:off x="9422684" y="3300666"/>
                <a:ext cx="1299568" cy="433457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DC96F70-9679-4EE8-A25A-F024D6030659}"/>
                </a:ext>
              </a:extLst>
            </p:cNvPr>
            <p:cNvGrpSpPr/>
            <p:nvPr/>
          </p:nvGrpSpPr>
          <p:grpSpPr>
            <a:xfrm>
              <a:off x="10460378" y="1988284"/>
              <a:ext cx="1681826" cy="931800"/>
              <a:chOff x="639857" y="3679862"/>
              <a:chExt cx="1681826" cy="9318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5C6F4C7-237C-4B1F-BC32-7E9FA54CD849}"/>
                  </a:ext>
                </a:extLst>
              </p:cNvPr>
              <p:cNvSpPr/>
              <p:nvPr/>
            </p:nvSpPr>
            <p:spPr>
              <a:xfrm>
                <a:off x="649794" y="3686434"/>
                <a:ext cx="1671889" cy="486652"/>
              </a:xfrm>
              <a:prstGeom prst="rect">
                <a:avLst/>
              </a:prstGeom>
              <a:solidFill>
                <a:srgbClr val="940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00"/>
              </a:p>
            </p:txBody>
          </p:sp>
          <p:sp>
            <p:nvSpPr>
              <p:cNvPr id="91" name="Google Shape;790;p23">
                <a:extLst>
                  <a:ext uri="{FF2B5EF4-FFF2-40B4-BE49-F238E27FC236}">
                    <a16:creationId xmlns:a16="http://schemas.microsoft.com/office/drawing/2014/main" id="{C97D3216-A67A-4DAB-98C9-5DE68D82E56C}"/>
                  </a:ext>
                </a:extLst>
              </p:cNvPr>
              <p:cNvSpPr txBox="1"/>
              <p:nvPr/>
            </p:nvSpPr>
            <p:spPr>
              <a:xfrm>
                <a:off x="639857" y="4117562"/>
                <a:ext cx="1639297" cy="4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200" dirty="0">
                    <a:ea typeface="MS PGothic" panose="020B0600070205080204" pitchFamily="34" charset="-128"/>
                  </a:rPr>
                  <a:t>Official announcement of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 Holding </a:t>
                </a:r>
                <a:r>
                  <a:rPr kumimoji="0" lang="en-US" altLang="en-US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Danareksa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 </a:t>
                </a:r>
                <a:r>
                  <a:rPr lang="en-US" altLang="en-US" sz="1200" dirty="0">
                    <a:ea typeface="MS PGothic" panose="020B0600070205080204" pitchFamily="34" charset="-128"/>
                  </a:rPr>
                  <a:t>by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+mn-cs"/>
                  </a:rPr>
                  <a:t> Minister of State-Owned Enterprises.</a:t>
                </a:r>
                <a:endParaRPr lang="en-ID" sz="1200" dirty="0">
                  <a:latin typeface="Calibri"/>
                  <a:cs typeface="Calibri"/>
                </a:endParaRPr>
              </a:p>
            </p:txBody>
          </p:sp>
          <p:sp>
            <p:nvSpPr>
              <p:cNvPr id="92" name="Google Shape;791;p23">
                <a:extLst>
                  <a:ext uri="{FF2B5EF4-FFF2-40B4-BE49-F238E27FC236}">
                    <a16:creationId xmlns:a16="http://schemas.microsoft.com/office/drawing/2014/main" id="{1CE017E7-A87F-4421-8E14-F0B3B5505802}"/>
                  </a:ext>
                </a:extLst>
              </p:cNvPr>
              <p:cNvSpPr txBox="1"/>
              <p:nvPr/>
            </p:nvSpPr>
            <p:spPr>
              <a:xfrm>
                <a:off x="651310" y="3679862"/>
                <a:ext cx="1602230" cy="4377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20</a:t>
                </a:r>
                <a:r>
                  <a:rPr lang="en-US" sz="1400" b="1" baseline="30000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th</a:t>
                </a:r>
                <a:r>
                  <a:rPr lang="en-US" sz="1400" b="1" dirty="0">
                    <a:solidFill>
                      <a:schemeClr val="dk1"/>
                    </a:solidFill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 July 2022</a:t>
                </a:r>
                <a:endParaRPr sz="1400" b="1" dirty="0">
                  <a:solidFill>
                    <a:schemeClr val="dk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D80CBB5-D492-4AD7-A76A-21010A8A3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6925" y="801746"/>
              <a:ext cx="1026201" cy="1059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123523-9F2F-4959-A67A-DC68ECAE39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53E4CB-648D-43F0-9E96-347A0F2407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60801" y="2063360"/>
            <a:ext cx="4399375" cy="1409929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ko-KR" altLang="en-US" sz="2025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A1FD587A-9812-4B8D-8D0A-222179D2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76" y="2140912"/>
            <a:ext cx="41064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ja-JP" altLang="en-US" sz="2000" dirty="0">
                <a:solidFill>
                  <a:schemeClr val="tx2"/>
                </a:solidFill>
                <a:latin typeface="Constantia" panose="02030602050306030303" pitchFamily="18" charset="0"/>
              </a:rPr>
              <a:t>“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Terwujudnya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 Perusahaan 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sebagai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Pengembang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 dan 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Pengelola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 Kawasan 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Industri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Properti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 dan </a:t>
            </a:r>
            <a:r>
              <a:rPr lang="en-US" altLang="ja-JP" sz="2000" dirty="0" err="1">
                <a:solidFill>
                  <a:schemeClr val="tx2"/>
                </a:solidFill>
                <a:latin typeface="Constantia" panose="02030602050306030303" pitchFamily="18" charset="0"/>
              </a:rPr>
              <a:t>Bisnis</a:t>
            </a:r>
            <a:r>
              <a:rPr lang="en-US" altLang="ja-JP" sz="2000" dirty="0">
                <a:solidFill>
                  <a:schemeClr val="tx2"/>
                </a:solidFill>
                <a:latin typeface="Constantia" panose="02030602050306030303" pitchFamily="18" charset="0"/>
              </a:rPr>
              <a:t> yang Andal dan Modern</a:t>
            </a:r>
            <a:r>
              <a:rPr lang="ja-JP" altLang="en-US" sz="2000" dirty="0">
                <a:solidFill>
                  <a:schemeClr val="tx2"/>
                </a:solidFill>
                <a:latin typeface="Constantia" panose="02030602050306030303" pitchFamily="18" charset="0"/>
              </a:rPr>
              <a:t>”</a:t>
            </a:r>
            <a:endParaRPr lang="en-US" altLang="en-US" sz="20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D0F8221-2BC0-4164-BFF6-1F42BB0439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1083" y="2034352"/>
            <a:ext cx="807768" cy="569933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50800" dir="5400000" algn="ctr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ko-KR" altLang="en-US" sz="2025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Pentagon 41">
            <a:extLst>
              <a:ext uri="{FF2B5EF4-FFF2-40B4-BE49-F238E27FC236}">
                <a16:creationId xmlns:a16="http://schemas.microsoft.com/office/drawing/2014/main" id="{4A393082-3ACC-4536-9ED6-06ED58909DF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43949" y="2971800"/>
            <a:ext cx="203031" cy="558695"/>
          </a:xfrm>
          <a:prstGeom prst="homePlate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0800" dist="50800" dir="5400000" algn="ctr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ko-KR" altLang="en-US" sz="2025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BE3F9-1840-4727-BFAF-61118F26B13C}"/>
              </a:ext>
            </a:extLst>
          </p:cNvPr>
          <p:cNvSpPr txBox="1"/>
          <p:nvPr/>
        </p:nvSpPr>
        <p:spPr bwMode="auto">
          <a:xfrm>
            <a:off x="5517352" y="1583619"/>
            <a:ext cx="1215682" cy="461665"/>
          </a:xfrm>
          <a:prstGeom prst="rect">
            <a:avLst/>
          </a:prstGeom>
          <a:solidFill>
            <a:srgbClr val="034767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VISI</a:t>
            </a:r>
            <a:endParaRPr lang="en-ID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202D5E7-5940-4E11-8D10-AB66CA122C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1083" y="2030548"/>
            <a:ext cx="807768" cy="569933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50800" dir="5400000" algn="ctr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ko-KR" altLang="en-US" sz="2025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3CF965-4BD5-491B-9866-F292BFB8C7E7}"/>
              </a:ext>
            </a:extLst>
          </p:cNvPr>
          <p:cNvGrpSpPr/>
          <p:nvPr/>
        </p:nvGrpSpPr>
        <p:grpSpPr>
          <a:xfrm>
            <a:off x="101773" y="4038600"/>
            <a:ext cx="12014028" cy="2140034"/>
            <a:chOff x="101773" y="4489367"/>
            <a:chExt cx="12014028" cy="214003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B5830B-55EA-44BF-8FDB-6808C2AEE82C}"/>
                </a:ext>
              </a:extLst>
            </p:cNvPr>
            <p:cNvSpPr txBox="1"/>
            <p:nvPr/>
          </p:nvSpPr>
          <p:spPr bwMode="auto">
            <a:xfrm>
              <a:off x="5540700" y="4489367"/>
              <a:ext cx="1215682" cy="461665"/>
            </a:xfrm>
            <a:prstGeom prst="rect">
              <a:avLst/>
            </a:prstGeom>
            <a:solidFill>
              <a:srgbClr val="034767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egoe UI" panose="020B0502040204020203" pitchFamily="34" charset="0"/>
                </a:rPr>
                <a:t>MISI</a:t>
              </a:r>
              <a:endParaRPr lang="en-ID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3AB7CC-7E09-4552-AE8E-EFEAAFEC57A3}"/>
                </a:ext>
              </a:extLst>
            </p:cNvPr>
            <p:cNvGrpSpPr/>
            <p:nvPr/>
          </p:nvGrpSpPr>
          <p:grpSpPr>
            <a:xfrm>
              <a:off x="3120685" y="4916947"/>
              <a:ext cx="2956084" cy="1711064"/>
              <a:chOff x="9028616" y="1969134"/>
              <a:chExt cx="2956084" cy="171106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A43AAA-69AB-47FB-81E4-C381FFA5B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75527" y="2030887"/>
                <a:ext cx="2909173" cy="1629281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Pentagon 41">
                <a:extLst>
                  <a:ext uri="{FF2B5EF4-FFF2-40B4-BE49-F238E27FC236}">
                    <a16:creationId xmlns:a16="http://schemas.microsoft.com/office/drawing/2014/main" id="{57A0B5C7-818D-4977-AC6E-5A18E7667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9048381" y="3239255"/>
                <a:ext cx="212998" cy="440943"/>
              </a:xfrm>
              <a:prstGeom prst="homePlate">
                <a:avLst>
                  <a:gd name="adj" fmla="val 50000"/>
                </a:avLst>
              </a:prstGeom>
              <a:solidFill>
                <a:srgbClr val="336600"/>
              </a:solidFill>
              <a:ln>
                <a:noFill/>
              </a:ln>
              <a:effectLst>
                <a:outerShdw blurRad="50800" dist="50800" dir="5400000" algn="ct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AFCC1136-21E9-4E67-AA2F-14D68B2F8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1323275" y="2165162"/>
                <a:ext cx="857453" cy="465397"/>
              </a:xfrm>
              <a:prstGeom prst="rtTriangle">
                <a:avLst/>
              </a:prstGeom>
              <a:solidFill>
                <a:srgbClr val="336600"/>
              </a:solidFill>
              <a:ln>
                <a:noFill/>
              </a:ln>
              <a:effectLst>
                <a:outerShdw blurRad="50800" dist="50800" dir="5400000" algn="ct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E0EC40-652D-4795-AE75-9B19F8573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8616" y="2168213"/>
                <a:ext cx="2909173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Menumbuhkembangkan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korporasi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serta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memberi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kontribusi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positif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terhadap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perekonomian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Daerah dan Nasional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993652-7528-43F5-ABFF-6D280AE07A2C}"/>
                </a:ext>
              </a:extLst>
            </p:cNvPr>
            <p:cNvGrpSpPr/>
            <p:nvPr/>
          </p:nvGrpSpPr>
          <p:grpSpPr>
            <a:xfrm>
              <a:off x="101773" y="4906861"/>
              <a:ext cx="2963119" cy="1721151"/>
              <a:chOff x="5907960" y="1979223"/>
              <a:chExt cx="2963119" cy="172115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D918D4-16EB-4390-AB86-AB79FBFCE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934068" y="2044964"/>
                <a:ext cx="2909173" cy="1622344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Pentagon 41">
                <a:extLst>
                  <a:ext uri="{FF2B5EF4-FFF2-40B4-BE49-F238E27FC236}">
                    <a16:creationId xmlns:a16="http://schemas.microsoft.com/office/drawing/2014/main" id="{7DBD1F93-1544-4C0B-BC6D-2CB43264C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8653576" y="3259431"/>
                <a:ext cx="212998" cy="440943"/>
              </a:xfrm>
              <a:prstGeom prst="homePlat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50800" dir="5400000" algn="ctr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23D47DD4-BAF0-4EBC-BACF-F5E0BB465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1906" y="2188387"/>
                <a:ext cx="2909173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PT KIW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adalah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BUMN yang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menjalankan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bisnis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pengembang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dan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pengelola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Kawasan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Industri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,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Properti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dan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Bisnis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secara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terintergrasi</a:t>
                </a:r>
                <a:endPara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58E6E00C-C709-4FEA-A5FE-30B894319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694588" y="2192595"/>
                <a:ext cx="849092" cy="422347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50800" dir="5400000" algn="ctr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1BCAB5-C760-4ADB-BB74-8113E3E5B4C1}"/>
                </a:ext>
              </a:extLst>
            </p:cNvPr>
            <p:cNvGrpSpPr/>
            <p:nvPr/>
          </p:nvGrpSpPr>
          <p:grpSpPr>
            <a:xfrm>
              <a:off x="6234825" y="4931214"/>
              <a:ext cx="2921154" cy="1698186"/>
              <a:chOff x="6234825" y="4861289"/>
              <a:chExt cx="2921154" cy="169818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5613DC-0B41-4671-AAAE-57ECB523C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827" y="4895742"/>
                <a:ext cx="2909173" cy="1642314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Konsisten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menjaga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kesinambungan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usaha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dengan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menjaga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harmoni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sosial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dan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kelestarian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lingkungan</a:t>
                </a:r>
                <a:r>
                  <a:rPr lang="en-US" altLang="en-US" sz="1600" dirty="0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 </a:t>
                </a:r>
                <a:r>
                  <a:rPr lang="en-US" altLang="en-US" sz="1600" dirty="0" err="1">
                    <a:solidFill>
                      <a:schemeClr val="tx2"/>
                    </a:solidFill>
                    <a:latin typeface="Constantia" panose="02030602050306030303" pitchFamily="18" charset="0"/>
                  </a:rPr>
                  <a:t>hidup</a:t>
                </a:r>
                <a:endPara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31" name="Pentagon 41">
                <a:extLst>
                  <a:ext uri="{FF2B5EF4-FFF2-40B4-BE49-F238E27FC236}">
                    <a16:creationId xmlns:a16="http://schemas.microsoft.com/office/drawing/2014/main" id="{09815A39-9A17-458C-A2FF-D1B03FFFE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8942981" y="6118532"/>
                <a:ext cx="212998" cy="440943"/>
              </a:xfrm>
              <a:prstGeom prst="homePlate">
                <a:avLst>
                  <a:gd name="adj" fmla="val 50000"/>
                </a:avLst>
              </a:prstGeom>
              <a:solidFill>
                <a:srgbClr val="F79646"/>
              </a:solidFill>
              <a:ln>
                <a:noFill/>
              </a:ln>
              <a:effectLst>
                <a:outerShdw blurRad="50800" dist="50800" dir="5400000" algn="ct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23DF8F4F-8728-49C1-A17E-D9757E22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17272" y="5078842"/>
                <a:ext cx="857455" cy="422349"/>
              </a:xfrm>
              <a:prstGeom prst="rtTriangle">
                <a:avLst/>
              </a:prstGeom>
              <a:solidFill>
                <a:srgbClr val="F79646"/>
              </a:solidFill>
              <a:ln>
                <a:noFill/>
              </a:ln>
              <a:effectLst>
                <a:outerShdw blurRad="50800" dist="50800" dir="5400000" algn="ct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025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D6F08D-1C1C-444C-A2AF-F18DD345D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6627" y="4972603"/>
              <a:ext cx="2909173" cy="1635378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Menkonsolidasikan</a:t>
              </a:r>
              <a:r>
                <a: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anak</a:t>
              </a:r>
              <a:r>
                <a: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perusahaan</a:t>
              </a:r>
              <a:r>
                <a: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sebagai</a:t>
              </a:r>
              <a:r>
                <a: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penopang</a:t>
              </a:r>
              <a:r>
                <a: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induk</a:t>
              </a:r>
              <a:r>
                <a:rPr lang="en-US" altLang="en-US" sz="16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r>
                <a:rPr lang="en-US" altLang="en-US" sz="1600" dirty="0" err="1">
                  <a:solidFill>
                    <a:schemeClr val="tx2"/>
                  </a:solidFill>
                  <a:latin typeface="Constantia" panose="02030602050306030303" pitchFamily="18" charset="0"/>
                </a:rPr>
                <a:t>perusahaan</a:t>
              </a:r>
              <a:endParaRPr lang="en-US" altLang="en-US" sz="1600" dirty="0">
                <a:solidFill>
                  <a:schemeClr val="tx2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4" name="Pentagon 41">
              <a:extLst>
                <a:ext uri="{FF2B5EF4-FFF2-40B4-BE49-F238E27FC236}">
                  <a16:creationId xmlns:a16="http://schemas.microsoft.com/office/drawing/2014/main" id="{BDC66B9D-E9CB-49F7-BFF0-3DDCAEF2BC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9189347" y="6188458"/>
              <a:ext cx="212998" cy="440943"/>
            </a:xfrm>
            <a:prstGeom prst="homePlate">
              <a:avLst>
                <a:gd name="adj" fmla="val 50000"/>
              </a:avLst>
            </a:prstGeom>
            <a:solidFill>
              <a:srgbClr val="9BBB59"/>
            </a:solidFill>
            <a:ln>
              <a:noFill/>
            </a:ln>
            <a:effectLst>
              <a:outerShdw blurRad="50800" dist="50800" dir="5400000" algn="ctr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ko-KR" altLang="en-US" sz="2025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E54F51BD-E5F0-4C79-82CC-70A62FB51F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1465812" y="5138681"/>
              <a:ext cx="877632" cy="422347"/>
            </a:xfrm>
            <a:prstGeom prst="rtTriangle">
              <a:avLst/>
            </a:prstGeom>
            <a:solidFill>
              <a:srgbClr val="9BBB59"/>
            </a:solidFill>
            <a:ln>
              <a:noFill/>
            </a:ln>
            <a:effectLst>
              <a:outerShdw blurRad="50800" dist="50800" dir="5400000" algn="ctr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ko-KR" altLang="en-US" sz="2025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FF65BD4-821D-4CC1-BB9F-21F43EE4C3DC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06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A55A9-24CF-4194-AAEE-B91E54694BC6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C9AADB-E13A-49E4-A68D-EFFE9909F404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7" name="Shape 46">
              <a:extLst>
                <a:ext uri="{FF2B5EF4-FFF2-40B4-BE49-F238E27FC236}">
                  <a16:creationId xmlns:a16="http://schemas.microsoft.com/office/drawing/2014/main" id="{84AE51D5-5541-4E59-84B8-4DC7C1870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Visi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&amp;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Misi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Perusahaan</a:t>
              </a:r>
            </a:p>
          </p:txBody>
        </p:sp>
        <p:cxnSp>
          <p:nvCxnSpPr>
            <p:cNvPr id="48" name="Shape 48">
              <a:extLst>
                <a:ext uri="{FF2B5EF4-FFF2-40B4-BE49-F238E27FC236}">
                  <a16:creationId xmlns:a16="http://schemas.microsoft.com/office/drawing/2014/main" id="{3603F358-D510-43C4-9FEA-FFD4D77089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2DC0CF10-768E-466C-8ABA-4B583D14B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1856AD9-3734-4E1D-A7B5-CD0EF6F204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1"/>
            <a:ext cx="1026793" cy="10605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DD81B7-3534-403B-B1E7-97D1FADD17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28600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BD0BF4-D540-42CC-8B31-4285BFD2F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52154"/>
              </p:ext>
            </p:extLst>
          </p:nvPr>
        </p:nvGraphicFramePr>
        <p:xfrm>
          <a:off x="462305" y="2150668"/>
          <a:ext cx="10602085" cy="462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EB7196-A6FE-472C-A330-21926AEBF520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07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CC50E9-DF9D-4199-9DCC-E17282C8EEB7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BCE862-9DED-4772-8796-92BDFB06A6B0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7" name="Shape 46">
              <a:extLst>
                <a:ext uri="{FF2B5EF4-FFF2-40B4-BE49-F238E27FC236}">
                  <a16:creationId xmlns:a16="http://schemas.microsoft.com/office/drawing/2014/main" id="{C619317F-60DE-40A7-8CD7-002E13B5F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Komposisi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Pemegang</a:t>
              </a: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Saham PT KIW</a:t>
              </a:r>
            </a:p>
          </p:txBody>
        </p:sp>
        <p:cxnSp>
          <p:nvCxnSpPr>
            <p:cNvPr id="28" name="Shape 48">
              <a:extLst>
                <a:ext uri="{FF2B5EF4-FFF2-40B4-BE49-F238E27FC236}">
                  <a16:creationId xmlns:a16="http://schemas.microsoft.com/office/drawing/2014/main" id="{2963426C-C605-431F-BE8F-F4CA173BCE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F03283D-C826-4338-AE33-E90A8647C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61F031-8D5A-4A2D-BED7-8C495650CB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D195CB-4932-48A9-BA2F-F29B65D30C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F472B3-0773-45AE-A114-6B98F66AD0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9" y="1126411"/>
            <a:ext cx="1533966" cy="1584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AEB0C-CE9E-4BF4-9461-1CED4F3D371E}"/>
              </a:ext>
            </a:extLst>
          </p:cNvPr>
          <p:cNvSpPr txBox="1"/>
          <p:nvPr/>
        </p:nvSpPr>
        <p:spPr>
          <a:xfrm>
            <a:off x="4831556" y="1597480"/>
            <a:ext cx="536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KEPEMILIKAN SAHAM </a:t>
            </a:r>
          </a:p>
          <a:p>
            <a:pPr algn="ctr"/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PT KAWASAN INDUSTRI WIJAYAKUSUMA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18DE7-F7AE-44C4-ACD5-D0DB9110783B}"/>
              </a:ext>
            </a:extLst>
          </p:cNvPr>
          <p:cNvSpPr txBox="1"/>
          <p:nvPr/>
        </p:nvSpPr>
        <p:spPr bwMode="auto">
          <a:xfrm>
            <a:off x="125546" y="6390237"/>
            <a:ext cx="146694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Per 30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Juni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9544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EB7196-A6FE-472C-A330-21926AEBF520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08</a:t>
            </a:r>
            <a:endParaRPr lang="en-ID" sz="14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CC50E9-DF9D-4199-9DCC-E17282C8EEB7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BCE862-9DED-4772-8796-92BDFB06A6B0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7" name="Shape 46">
              <a:extLst>
                <a:ext uri="{FF2B5EF4-FFF2-40B4-BE49-F238E27FC236}">
                  <a16:creationId xmlns:a16="http://schemas.microsoft.com/office/drawing/2014/main" id="{C619317F-60DE-40A7-8CD7-002E13B5F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Komposisi</a:t>
              </a:r>
              <a:r>
                <a:rPr lang="en-US" alt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Pemegang</a:t>
              </a:r>
              <a:r>
                <a:rPr lang="en-US" alt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 Saham Anak Perusahaan PT KIW</a:t>
              </a:r>
            </a:p>
          </p:txBody>
        </p:sp>
        <p:cxnSp>
          <p:nvCxnSpPr>
            <p:cNvPr id="28" name="Shape 48">
              <a:extLst>
                <a:ext uri="{FF2B5EF4-FFF2-40B4-BE49-F238E27FC236}">
                  <a16:creationId xmlns:a16="http://schemas.microsoft.com/office/drawing/2014/main" id="{2963426C-C605-431F-BE8F-F4CA173BCE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F03283D-C826-4338-AE33-E90A8647C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sp>
        <p:nvSpPr>
          <p:cNvPr id="22" name="object 8">
            <a:extLst>
              <a:ext uri="{FF2B5EF4-FFF2-40B4-BE49-F238E27FC236}">
                <a16:creationId xmlns:a16="http://schemas.microsoft.com/office/drawing/2014/main" id="{F431E727-8C70-4571-A7B5-5FA77EA86178}"/>
              </a:ext>
            </a:extLst>
          </p:cNvPr>
          <p:cNvSpPr/>
          <p:nvPr/>
        </p:nvSpPr>
        <p:spPr>
          <a:xfrm>
            <a:off x="142875" y="2447861"/>
            <a:ext cx="5224526" cy="4386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30C370B5-E424-4371-A846-967EC300EED3}"/>
              </a:ext>
            </a:extLst>
          </p:cNvPr>
          <p:cNvSpPr/>
          <p:nvPr/>
        </p:nvSpPr>
        <p:spPr>
          <a:xfrm>
            <a:off x="190084" y="1218871"/>
            <a:ext cx="996156" cy="748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947A3C98-D991-4B9F-B270-87228D286A26}"/>
              </a:ext>
            </a:extLst>
          </p:cNvPr>
          <p:cNvSpPr/>
          <p:nvPr/>
        </p:nvSpPr>
        <p:spPr>
          <a:xfrm>
            <a:off x="123825" y="1266825"/>
            <a:ext cx="10668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B63ABE79-06AB-4156-B271-03D7C46C7ED4}"/>
              </a:ext>
            </a:extLst>
          </p:cNvPr>
          <p:cNvSpPr/>
          <p:nvPr/>
        </p:nvSpPr>
        <p:spPr>
          <a:xfrm>
            <a:off x="6974586" y="1741046"/>
            <a:ext cx="4995926" cy="4964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9015BBF7-1011-4416-B6C1-26F06962A467}"/>
              </a:ext>
            </a:extLst>
          </p:cNvPr>
          <p:cNvSpPr/>
          <p:nvPr/>
        </p:nvSpPr>
        <p:spPr>
          <a:xfrm>
            <a:off x="6983825" y="1248232"/>
            <a:ext cx="1081506" cy="5388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D218C63A-2C53-4ADC-AF13-DB0847E26887}"/>
              </a:ext>
            </a:extLst>
          </p:cNvPr>
          <p:cNvSpPr/>
          <p:nvPr/>
        </p:nvSpPr>
        <p:spPr>
          <a:xfrm>
            <a:off x="6960390" y="1228869"/>
            <a:ext cx="1057275" cy="504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3BAF0416-8DF1-49FB-9359-923E96F5C484}"/>
              </a:ext>
            </a:extLst>
          </p:cNvPr>
          <p:cNvSpPr txBox="1"/>
          <p:nvPr/>
        </p:nvSpPr>
        <p:spPr>
          <a:xfrm>
            <a:off x="7063796" y="2400279"/>
            <a:ext cx="2108200" cy="7626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spc="5" dirty="0">
                <a:latin typeface="Calibri"/>
                <a:cs typeface="Calibri"/>
              </a:rPr>
              <a:t>Kopkar </a:t>
            </a:r>
            <a:r>
              <a:rPr sz="1800" spc="-10" dirty="0">
                <a:latin typeface="Calibri"/>
                <a:cs typeface="Calibri"/>
              </a:rPr>
              <a:t>Kusuma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Mulya</a:t>
            </a:r>
            <a:endParaRPr sz="1800" dirty="0">
              <a:latin typeface="Calibri"/>
              <a:cs typeface="Calibri"/>
            </a:endParaRPr>
          </a:p>
          <a:p>
            <a:pPr marL="1270000">
              <a:lnSpc>
                <a:spcPct val="100000"/>
              </a:lnSpc>
              <a:spcBef>
                <a:spcPts val="665"/>
              </a:spcBef>
            </a:pPr>
            <a:r>
              <a:rPr sz="2000" b="1" spc="35" dirty="0">
                <a:latin typeface="Calibri"/>
                <a:cs typeface="Calibri"/>
              </a:rPr>
              <a:t>10%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8" name="object 28">
            <a:extLst>
              <a:ext uri="{FF2B5EF4-FFF2-40B4-BE49-F238E27FC236}">
                <a16:creationId xmlns:a16="http://schemas.microsoft.com/office/drawing/2014/main" id="{A91E9828-28C1-4983-9BF7-A4FE46ECCAA2}"/>
              </a:ext>
            </a:extLst>
          </p:cNvPr>
          <p:cNvSpPr txBox="1"/>
          <p:nvPr/>
        </p:nvSpPr>
        <p:spPr>
          <a:xfrm>
            <a:off x="9589396" y="2422504"/>
            <a:ext cx="1579880" cy="7404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800" spc="-20" dirty="0">
                <a:latin typeface="Calibri"/>
                <a:cs typeface="Calibri"/>
              </a:rPr>
              <a:t>PT </a:t>
            </a:r>
            <a:r>
              <a:rPr sz="1800" spc="-15" dirty="0">
                <a:latin typeface="Calibri"/>
                <a:cs typeface="Calibri"/>
              </a:rPr>
              <a:t>KIW</a:t>
            </a:r>
            <a:endParaRPr sz="1800" dirty="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655"/>
              </a:spcBef>
            </a:pPr>
            <a:r>
              <a:rPr sz="1800" b="1" spc="-15" dirty="0">
                <a:latin typeface="Calibri"/>
                <a:cs typeface="Calibri"/>
              </a:rPr>
              <a:t>90%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04F70E6B-21EC-47FD-957C-59B2115A133C}"/>
              </a:ext>
            </a:extLst>
          </p:cNvPr>
          <p:cNvSpPr txBox="1"/>
          <p:nvPr/>
        </p:nvSpPr>
        <p:spPr>
          <a:xfrm>
            <a:off x="8088766" y="1237760"/>
            <a:ext cx="33909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9185" marR="5080" indent="-1086485">
              <a:lnSpc>
                <a:spcPct val="104800"/>
              </a:lnSpc>
            </a:pPr>
            <a:r>
              <a:rPr sz="2150" b="1" spc="-5" dirty="0">
                <a:latin typeface="Calibri"/>
                <a:cs typeface="Calibri"/>
              </a:rPr>
              <a:t>PT </a:t>
            </a:r>
            <a:r>
              <a:rPr sz="2150" b="1" spc="-15" dirty="0">
                <a:latin typeface="Calibri"/>
                <a:cs typeface="Calibri"/>
              </a:rPr>
              <a:t>Putra </a:t>
            </a:r>
            <a:r>
              <a:rPr sz="2150" b="1" spc="5" dirty="0">
                <a:latin typeface="Calibri"/>
                <a:cs typeface="Calibri"/>
              </a:rPr>
              <a:t>Wijayakusuma Sakti  ( </a:t>
            </a:r>
            <a:r>
              <a:rPr sz="2150" b="1" spc="-5" dirty="0">
                <a:latin typeface="Calibri"/>
                <a:cs typeface="Calibri"/>
              </a:rPr>
              <a:t>PT PWS</a:t>
            </a:r>
            <a:r>
              <a:rPr sz="2150" b="1" spc="160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)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59" name="object 39">
            <a:extLst>
              <a:ext uri="{FF2B5EF4-FFF2-40B4-BE49-F238E27FC236}">
                <a16:creationId xmlns:a16="http://schemas.microsoft.com/office/drawing/2014/main" id="{42D7BB03-93F5-4037-8DF2-F798A0D83B9D}"/>
              </a:ext>
            </a:extLst>
          </p:cNvPr>
          <p:cNvSpPr txBox="1"/>
          <p:nvPr/>
        </p:nvSpPr>
        <p:spPr>
          <a:xfrm>
            <a:off x="1240657" y="1267624"/>
            <a:ext cx="4226560" cy="7016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150" b="1" spc="-5" dirty="0">
                <a:latin typeface="Calibri"/>
                <a:cs typeface="Calibri"/>
              </a:rPr>
              <a:t>PT </a:t>
            </a:r>
            <a:r>
              <a:rPr sz="2150" b="1" spc="5" dirty="0">
                <a:latin typeface="Calibri"/>
                <a:cs typeface="Calibri"/>
              </a:rPr>
              <a:t>Kawasan </a:t>
            </a:r>
            <a:r>
              <a:rPr sz="2150" b="1" spc="20" dirty="0">
                <a:latin typeface="Calibri"/>
                <a:cs typeface="Calibri"/>
              </a:rPr>
              <a:t>Industri </a:t>
            </a:r>
            <a:r>
              <a:rPr sz="2150" b="1" spc="-20" dirty="0">
                <a:latin typeface="Calibri"/>
                <a:cs typeface="Calibri"/>
              </a:rPr>
              <a:t>Terpadu</a:t>
            </a:r>
            <a:r>
              <a:rPr sz="2150" b="1" spc="9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Batang</a:t>
            </a:r>
            <a:endParaRPr sz="215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25"/>
              </a:spcBef>
            </a:pPr>
            <a:r>
              <a:rPr sz="2150" b="1" spc="5" dirty="0">
                <a:latin typeface="Calibri"/>
                <a:cs typeface="Calibri"/>
              </a:rPr>
              <a:t>( </a:t>
            </a:r>
            <a:r>
              <a:rPr sz="2150" b="1" spc="-5" dirty="0">
                <a:latin typeface="Calibri"/>
                <a:cs typeface="Calibri"/>
              </a:rPr>
              <a:t>PT </a:t>
            </a:r>
            <a:r>
              <a:rPr sz="2150" b="1" spc="10" dirty="0">
                <a:latin typeface="Calibri"/>
                <a:cs typeface="Calibri"/>
              </a:rPr>
              <a:t>KITB</a:t>
            </a:r>
            <a:r>
              <a:rPr sz="2150" b="1" spc="120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)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60" name="object 41">
            <a:extLst>
              <a:ext uri="{FF2B5EF4-FFF2-40B4-BE49-F238E27FC236}">
                <a16:creationId xmlns:a16="http://schemas.microsoft.com/office/drawing/2014/main" id="{DFCD8B64-0477-4041-A823-9C7BAB03AD67}"/>
              </a:ext>
            </a:extLst>
          </p:cNvPr>
          <p:cNvSpPr txBox="1"/>
          <p:nvPr/>
        </p:nvSpPr>
        <p:spPr>
          <a:xfrm>
            <a:off x="581977" y="5906833"/>
            <a:ext cx="1585595" cy="6762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500"/>
              </a:spcBef>
            </a:pPr>
            <a:r>
              <a:rPr sz="1800" b="1" spc="-15" dirty="0">
                <a:latin typeface="Calibri"/>
                <a:cs typeface="Calibri"/>
              </a:rPr>
              <a:t>97.35%</a:t>
            </a:r>
            <a:endParaRPr sz="18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800" spc="-15" dirty="0">
                <a:latin typeface="Calibri"/>
                <a:cs typeface="Calibri"/>
              </a:rPr>
              <a:t>PT KIW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3" name="object 44">
            <a:extLst>
              <a:ext uri="{FF2B5EF4-FFF2-40B4-BE49-F238E27FC236}">
                <a16:creationId xmlns:a16="http://schemas.microsoft.com/office/drawing/2014/main" id="{C9A36051-FCFB-41F9-ADA8-48A269D91055}"/>
              </a:ext>
            </a:extLst>
          </p:cNvPr>
          <p:cNvSpPr/>
          <p:nvPr/>
        </p:nvSpPr>
        <p:spPr>
          <a:xfrm>
            <a:off x="1695450" y="2285936"/>
            <a:ext cx="385762" cy="5381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5">
            <a:extLst>
              <a:ext uri="{FF2B5EF4-FFF2-40B4-BE49-F238E27FC236}">
                <a16:creationId xmlns:a16="http://schemas.microsoft.com/office/drawing/2014/main" id="{C5D6DB95-A6F8-40E3-84B0-E45FBAB18A15}"/>
              </a:ext>
            </a:extLst>
          </p:cNvPr>
          <p:cNvSpPr txBox="1"/>
          <p:nvPr/>
        </p:nvSpPr>
        <p:spPr>
          <a:xfrm>
            <a:off x="113114" y="2171722"/>
            <a:ext cx="1885314" cy="7378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20" dirty="0">
                <a:latin typeface="Calibri"/>
                <a:cs typeface="Calibri"/>
              </a:rPr>
              <a:t>PT PP </a:t>
            </a:r>
            <a:r>
              <a:rPr sz="1800" spc="-15" dirty="0">
                <a:latin typeface="Calibri"/>
                <a:cs typeface="Calibri"/>
              </a:rPr>
              <a:t>(Persero)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Tbk.</a:t>
            </a:r>
            <a:endParaRPr sz="1800" dirty="0">
              <a:latin typeface="Calibri"/>
              <a:cs typeface="Calibri"/>
            </a:endParaRPr>
          </a:p>
          <a:p>
            <a:pPr marR="34925" algn="r">
              <a:lnSpc>
                <a:spcPct val="100000"/>
              </a:lnSpc>
              <a:spcBef>
                <a:spcPts val="645"/>
              </a:spcBef>
            </a:pPr>
            <a:r>
              <a:rPr sz="1800" b="1" spc="-15" dirty="0">
                <a:latin typeface="Calibri"/>
                <a:cs typeface="Calibri"/>
              </a:rPr>
              <a:t>1</a:t>
            </a:r>
            <a:r>
              <a:rPr sz="1800" b="1" spc="-5" dirty="0">
                <a:latin typeface="Calibri"/>
                <a:cs typeface="Calibri"/>
              </a:rPr>
              <a:t>.</a:t>
            </a:r>
            <a:r>
              <a:rPr sz="1800" b="1" spc="-20" dirty="0">
                <a:latin typeface="Calibri"/>
                <a:cs typeface="Calibri"/>
              </a:rPr>
              <a:t>7</a:t>
            </a:r>
            <a:r>
              <a:rPr sz="1800" b="1" spc="-15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%</a:t>
            </a: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9FB3503A-7A87-4B5F-A237-87A9C22223BF}"/>
              </a:ext>
            </a:extLst>
          </p:cNvPr>
          <p:cNvSpPr txBox="1"/>
          <p:nvPr/>
        </p:nvSpPr>
        <p:spPr>
          <a:xfrm>
            <a:off x="3098443" y="2284445"/>
            <a:ext cx="2829560" cy="5848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 marR="5080" indent="-39370">
              <a:lnSpc>
                <a:spcPct val="103800"/>
              </a:lnSpc>
              <a:spcBef>
                <a:spcPts val="20"/>
              </a:spcBef>
            </a:pPr>
            <a:r>
              <a:rPr sz="1800" spc="-5" dirty="0" err="1">
                <a:latin typeface="Calibri"/>
                <a:cs typeface="Calibri"/>
              </a:rPr>
              <a:t>Peru</a:t>
            </a:r>
            <a:r>
              <a:rPr lang="en-US" sz="1800" spc="-5" dirty="0" err="1">
                <a:latin typeface="Calibri"/>
                <a:cs typeface="Calibri"/>
              </a:rPr>
              <a:t>s</a:t>
            </a:r>
            <a:r>
              <a:rPr sz="1800" spc="-5" dirty="0" err="1">
                <a:latin typeface="Calibri"/>
                <a:cs typeface="Calibri"/>
              </a:rPr>
              <a:t>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Aneka </a:t>
            </a:r>
            <a:r>
              <a:rPr sz="1800" spc="-5" dirty="0">
                <a:latin typeface="Calibri"/>
                <a:cs typeface="Calibri"/>
              </a:rPr>
              <a:t>Usaha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Batang  </a:t>
            </a:r>
            <a:r>
              <a:rPr sz="1800" b="1" spc="-10" dirty="0">
                <a:latin typeface="Calibri"/>
                <a:cs typeface="Calibri"/>
              </a:rPr>
              <a:t>0.49%</a:t>
            </a:r>
            <a:endParaRPr sz="1800" b="1" dirty="0">
              <a:latin typeface="Calibri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9DD7CF-8049-4A86-907D-4BA68A7D7941}"/>
              </a:ext>
            </a:extLst>
          </p:cNvPr>
          <p:cNvCxnSpPr>
            <a:cxnSpLocks/>
          </p:cNvCxnSpPr>
          <p:nvPr/>
        </p:nvCxnSpPr>
        <p:spPr>
          <a:xfrm flipV="1">
            <a:off x="2729623" y="2840767"/>
            <a:ext cx="470491" cy="180683"/>
          </a:xfrm>
          <a:prstGeom prst="straightConnector1">
            <a:avLst/>
          </a:prstGeom>
          <a:ln w="38100">
            <a:solidFill>
              <a:srgbClr val="00FB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ject 51">
            <a:extLst>
              <a:ext uri="{FF2B5EF4-FFF2-40B4-BE49-F238E27FC236}">
                <a16:creationId xmlns:a16="http://schemas.microsoft.com/office/drawing/2014/main" id="{4083F34B-9754-4729-8E38-7BEEC39F7B3F}"/>
              </a:ext>
            </a:extLst>
          </p:cNvPr>
          <p:cNvSpPr txBox="1"/>
          <p:nvPr/>
        </p:nvSpPr>
        <p:spPr>
          <a:xfrm>
            <a:off x="2159913" y="2269870"/>
            <a:ext cx="746125" cy="64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360" marR="5080" indent="-74295">
              <a:lnSpc>
                <a:spcPct val="113799"/>
              </a:lnSpc>
              <a:spcBef>
                <a:spcPts val="95"/>
              </a:spcBef>
            </a:pPr>
            <a:r>
              <a:rPr sz="1800" spc="-10" dirty="0">
                <a:latin typeface="Calibri"/>
                <a:cs typeface="Calibri"/>
              </a:rPr>
              <a:t>PTPN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IX  </a:t>
            </a:r>
            <a:r>
              <a:rPr sz="1800" b="1" spc="-10" dirty="0">
                <a:latin typeface="Calibri"/>
                <a:cs typeface="Calibri"/>
              </a:rPr>
              <a:t>0.44%</a:t>
            </a:r>
            <a:endParaRPr sz="1800" b="1" dirty="0">
              <a:latin typeface="Calibri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83C179-B3CF-4F98-88F8-DF20D38D1C68}"/>
              </a:ext>
            </a:extLst>
          </p:cNvPr>
          <p:cNvCxnSpPr>
            <a:cxnSpLocks/>
          </p:cNvCxnSpPr>
          <p:nvPr/>
        </p:nvCxnSpPr>
        <p:spPr>
          <a:xfrm flipH="1" flipV="1">
            <a:off x="1948572" y="2884233"/>
            <a:ext cx="471488" cy="144717"/>
          </a:xfrm>
          <a:prstGeom prst="straightConnector1">
            <a:avLst/>
          </a:prstGeom>
          <a:ln w="38100">
            <a:solidFill>
              <a:srgbClr val="8195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ject 52">
            <a:extLst>
              <a:ext uri="{FF2B5EF4-FFF2-40B4-BE49-F238E27FC236}">
                <a16:creationId xmlns:a16="http://schemas.microsoft.com/office/drawing/2014/main" id="{CA72C9A0-A63A-4C32-BDF3-30315D809C81}"/>
              </a:ext>
            </a:extLst>
          </p:cNvPr>
          <p:cNvSpPr/>
          <p:nvPr/>
        </p:nvSpPr>
        <p:spPr>
          <a:xfrm>
            <a:off x="6257925" y="1152525"/>
            <a:ext cx="114300" cy="5473065"/>
          </a:xfrm>
          <a:custGeom>
            <a:avLst/>
            <a:gdLst/>
            <a:ahLst/>
            <a:cxnLst/>
            <a:rect l="l" t="t" r="r" b="b"/>
            <a:pathLst>
              <a:path w="114300" h="5473065">
                <a:moveTo>
                  <a:pt x="38100" y="110465"/>
                </a:moveTo>
                <a:lnTo>
                  <a:pt x="38100" y="361950"/>
                </a:lnTo>
                <a:lnTo>
                  <a:pt x="76200" y="361950"/>
                </a:lnTo>
                <a:lnTo>
                  <a:pt x="76200" y="114300"/>
                </a:lnTo>
                <a:lnTo>
                  <a:pt x="57150" y="114300"/>
                </a:lnTo>
                <a:lnTo>
                  <a:pt x="38100" y="110465"/>
                </a:lnTo>
                <a:close/>
              </a:path>
              <a:path w="114300" h="5473065">
                <a:moveTo>
                  <a:pt x="76200" y="57150"/>
                </a:moveTo>
                <a:lnTo>
                  <a:pt x="38100" y="57150"/>
                </a:lnTo>
                <a:lnTo>
                  <a:pt x="38100" y="110465"/>
                </a:lnTo>
                <a:lnTo>
                  <a:pt x="57150" y="114300"/>
                </a:lnTo>
                <a:lnTo>
                  <a:pt x="76200" y="110465"/>
                </a:lnTo>
                <a:lnTo>
                  <a:pt x="76200" y="57150"/>
                </a:lnTo>
                <a:close/>
              </a:path>
              <a:path w="114300" h="5473065">
                <a:moveTo>
                  <a:pt x="76200" y="110465"/>
                </a:moveTo>
                <a:lnTo>
                  <a:pt x="57150" y="114300"/>
                </a:lnTo>
                <a:lnTo>
                  <a:pt x="76200" y="114300"/>
                </a:lnTo>
                <a:lnTo>
                  <a:pt x="76200" y="110465"/>
                </a:lnTo>
                <a:close/>
              </a:path>
              <a:path w="114300" h="5473065">
                <a:moveTo>
                  <a:pt x="57150" y="0"/>
                </a:move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4482" y="79420"/>
                </a:lnTo>
                <a:lnTo>
                  <a:pt x="16716" y="97583"/>
                </a:lnTo>
                <a:lnTo>
                  <a:pt x="34879" y="109817"/>
                </a:lnTo>
                <a:lnTo>
                  <a:pt x="38100" y="110465"/>
                </a:lnTo>
                <a:lnTo>
                  <a:pt x="38100" y="57150"/>
                </a:lnTo>
                <a:lnTo>
                  <a:pt x="114300" y="57150"/>
                </a:lnTo>
                <a:lnTo>
                  <a:pt x="109817" y="34879"/>
                </a:lnTo>
                <a:lnTo>
                  <a:pt x="97583" y="16716"/>
                </a:lnTo>
                <a:lnTo>
                  <a:pt x="79420" y="4482"/>
                </a:lnTo>
                <a:lnTo>
                  <a:pt x="57150" y="0"/>
                </a:lnTo>
                <a:close/>
              </a:path>
              <a:path w="114300" h="5473065">
                <a:moveTo>
                  <a:pt x="114300" y="57150"/>
                </a:moveTo>
                <a:lnTo>
                  <a:pt x="76200" y="57150"/>
                </a:lnTo>
                <a:lnTo>
                  <a:pt x="76200" y="110465"/>
                </a:lnTo>
                <a:lnTo>
                  <a:pt x="79420" y="109817"/>
                </a:lnTo>
                <a:lnTo>
                  <a:pt x="97583" y="97583"/>
                </a:lnTo>
                <a:lnTo>
                  <a:pt x="109817" y="79420"/>
                </a:lnTo>
                <a:lnTo>
                  <a:pt x="114300" y="57150"/>
                </a:lnTo>
                <a:close/>
              </a:path>
              <a:path w="114300" h="5473065">
                <a:moveTo>
                  <a:pt x="76200" y="476250"/>
                </a:moveTo>
                <a:lnTo>
                  <a:pt x="38100" y="476250"/>
                </a:lnTo>
                <a:lnTo>
                  <a:pt x="38100" y="514350"/>
                </a:lnTo>
                <a:lnTo>
                  <a:pt x="76200" y="514350"/>
                </a:lnTo>
                <a:lnTo>
                  <a:pt x="76200" y="476250"/>
                </a:lnTo>
                <a:close/>
              </a:path>
              <a:path w="114300" h="5473065">
                <a:moveTo>
                  <a:pt x="76200" y="628650"/>
                </a:moveTo>
                <a:lnTo>
                  <a:pt x="38100" y="628650"/>
                </a:lnTo>
                <a:lnTo>
                  <a:pt x="38100" y="666750"/>
                </a:lnTo>
                <a:lnTo>
                  <a:pt x="76200" y="666750"/>
                </a:lnTo>
                <a:lnTo>
                  <a:pt x="76200" y="628650"/>
                </a:lnTo>
                <a:close/>
              </a:path>
              <a:path w="114300" h="5473065">
                <a:moveTo>
                  <a:pt x="76200" y="781050"/>
                </a:moveTo>
                <a:lnTo>
                  <a:pt x="38100" y="781050"/>
                </a:lnTo>
                <a:lnTo>
                  <a:pt x="38100" y="1085850"/>
                </a:lnTo>
                <a:lnTo>
                  <a:pt x="76200" y="1085850"/>
                </a:lnTo>
                <a:lnTo>
                  <a:pt x="76200" y="781050"/>
                </a:lnTo>
                <a:close/>
              </a:path>
              <a:path w="114300" h="5473065">
                <a:moveTo>
                  <a:pt x="76200" y="1200150"/>
                </a:moveTo>
                <a:lnTo>
                  <a:pt x="38100" y="1200150"/>
                </a:lnTo>
                <a:lnTo>
                  <a:pt x="38100" y="1238250"/>
                </a:lnTo>
                <a:lnTo>
                  <a:pt x="76200" y="1238250"/>
                </a:lnTo>
                <a:lnTo>
                  <a:pt x="76200" y="1200150"/>
                </a:lnTo>
                <a:close/>
              </a:path>
              <a:path w="114300" h="5473065">
                <a:moveTo>
                  <a:pt x="76200" y="1352550"/>
                </a:moveTo>
                <a:lnTo>
                  <a:pt x="38100" y="1352550"/>
                </a:lnTo>
                <a:lnTo>
                  <a:pt x="38100" y="1390650"/>
                </a:lnTo>
                <a:lnTo>
                  <a:pt x="76200" y="1390650"/>
                </a:lnTo>
                <a:lnTo>
                  <a:pt x="76200" y="1352550"/>
                </a:lnTo>
                <a:close/>
              </a:path>
              <a:path w="114300" h="5473065">
                <a:moveTo>
                  <a:pt x="76200" y="1504950"/>
                </a:moveTo>
                <a:lnTo>
                  <a:pt x="38100" y="1504950"/>
                </a:lnTo>
                <a:lnTo>
                  <a:pt x="38100" y="1809750"/>
                </a:lnTo>
                <a:lnTo>
                  <a:pt x="76200" y="1809750"/>
                </a:lnTo>
                <a:lnTo>
                  <a:pt x="76200" y="1504950"/>
                </a:lnTo>
                <a:close/>
              </a:path>
              <a:path w="114300" h="5473065">
                <a:moveTo>
                  <a:pt x="76200" y="1924050"/>
                </a:moveTo>
                <a:lnTo>
                  <a:pt x="38100" y="1924050"/>
                </a:lnTo>
                <a:lnTo>
                  <a:pt x="38100" y="1962150"/>
                </a:lnTo>
                <a:lnTo>
                  <a:pt x="76200" y="1962150"/>
                </a:lnTo>
                <a:lnTo>
                  <a:pt x="76200" y="1924050"/>
                </a:lnTo>
                <a:close/>
              </a:path>
              <a:path w="114300" h="5473065">
                <a:moveTo>
                  <a:pt x="76200" y="2076450"/>
                </a:moveTo>
                <a:lnTo>
                  <a:pt x="38100" y="2076450"/>
                </a:lnTo>
                <a:lnTo>
                  <a:pt x="38100" y="2114550"/>
                </a:lnTo>
                <a:lnTo>
                  <a:pt x="76200" y="2114550"/>
                </a:lnTo>
                <a:lnTo>
                  <a:pt x="76200" y="2076450"/>
                </a:lnTo>
                <a:close/>
              </a:path>
              <a:path w="114300" h="5473065">
                <a:moveTo>
                  <a:pt x="76200" y="2228850"/>
                </a:moveTo>
                <a:lnTo>
                  <a:pt x="38100" y="2228850"/>
                </a:lnTo>
                <a:lnTo>
                  <a:pt x="38100" y="2533650"/>
                </a:lnTo>
                <a:lnTo>
                  <a:pt x="76200" y="2533650"/>
                </a:lnTo>
                <a:lnTo>
                  <a:pt x="76200" y="2228850"/>
                </a:lnTo>
                <a:close/>
              </a:path>
              <a:path w="114300" h="5473065">
                <a:moveTo>
                  <a:pt x="76200" y="2647950"/>
                </a:moveTo>
                <a:lnTo>
                  <a:pt x="38100" y="2647950"/>
                </a:lnTo>
                <a:lnTo>
                  <a:pt x="38100" y="2686050"/>
                </a:lnTo>
                <a:lnTo>
                  <a:pt x="76200" y="2686050"/>
                </a:lnTo>
                <a:lnTo>
                  <a:pt x="76200" y="2647950"/>
                </a:lnTo>
                <a:close/>
              </a:path>
              <a:path w="114300" h="5473065">
                <a:moveTo>
                  <a:pt x="76200" y="2800350"/>
                </a:moveTo>
                <a:lnTo>
                  <a:pt x="38100" y="2800350"/>
                </a:lnTo>
                <a:lnTo>
                  <a:pt x="38100" y="2838450"/>
                </a:lnTo>
                <a:lnTo>
                  <a:pt x="76200" y="2838450"/>
                </a:lnTo>
                <a:lnTo>
                  <a:pt x="76200" y="2800350"/>
                </a:lnTo>
                <a:close/>
              </a:path>
              <a:path w="114300" h="5473065">
                <a:moveTo>
                  <a:pt x="76200" y="2952750"/>
                </a:moveTo>
                <a:lnTo>
                  <a:pt x="38100" y="2952750"/>
                </a:lnTo>
                <a:lnTo>
                  <a:pt x="38100" y="3257550"/>
                </a:lnTo>
                <a:lnTo>
                  <a:pt x="76200" y="3257550"/>
                </a:lnTo>
                <a:lnTo>
                  <a:pt x="76200" y="2952750"/>
                </a:lnTo>
                <a:close/>
              </a:path>
              <a:path w="114300" h="5473065">
                <a:moveTo>
                  <a:pt x="76200" y="3371850"/>
                </a:moveTo>
                <a:lnTo>
                  <a:pt x="38100" y="3371850"/>
                </a:lnTo>
                <a:lnTo>
                  <a:pt x="38100" y="3409950"/>
                </a:lnTo>
                <a:lnTo>
                  <a:pt x="76200" y="3409950"/>
                </a:lnTo>
                <a:lnTo>
                  <a:pt x="76200" y="3371850"/>
                </a:lnTo>
                <a:close/>
              </a:path>
              <a:path w="114300" h="5473065">
                <a:moveTo>
                  <a:pt x="76200" y="3524250"/>
                </a:moveTo>
                <a:lnTo>
                  <a:pt x="38100" y="3524250"/>
                </a:lnTo>
                <a:lnTo>
                  <a:pt x="38100" y="3562350"/>
                </a:lnTo>
                <a:lnTo>
                  <a:pt x="76200" y="3562350"/>
                </a:lnTo>
                <a:lnTo>
                  <a:pt x="76200" y="3524250"/>
                </a:lnTo>
                <a:close/>
              </a:path>
              <a:path w="114300" h="5473065">
                <a:moveTo>
                  <a:pt x="76200" y="3676650"/>
                </a:moveTo>
                <a:lnTo>
                  <a:pt x="38100" y="3676650"/>
                </a:lnTo>
                <a:lnTo>
                  <a:pt x="38100" y="3981450"/>
                </a:lnTo>
                <a:lnTo>
                  <a:pt x="76200" y="3981450"/>
                </a:lnTo>
                <a:lnTo>
                  <a:pt x="76200" y="3676650"/>
                </a:lnTo>
                <a:close/>
              </a:path>
              <a:path w="114300" h="5473065">
                <a:moveTo>
                  <a:pt x="76200" y="4095750"/>
                </a:moveTo>
                <a:lnTo>
                  <a:pt x="38100" y="4095750"/>
                </a:lnTo>
                <a:lnTo>
                  <a:pt x="38100" y="4133850"/>
                </a:lnTo>
                <a:lnTo>
                  <a:pt x="76200" y="4133850"/>
                </a:lnTo>
                <a:lnTo>
                  <a:pt x="76200" y="4095750"/>
                </a:lnTo>
                <a:close/>
              </a:path>
              <a:path w="114300" h="5473065">
                <a:moveTo>
                  <a:pt x="76200" y="4248150"/>
                </a:moveTo>
                <a:lnTo>
                  <a:pt x="38100" y="4248150"/>
                </a:lnTo>
                <a:lnTo>
                  <a:pt x="38100" y="4286250"/>
                </a:lnTo>
                <a:lnTo>
                  <a:pt x="76200" y="4286250"/>
                </a:lnTo>
                <a:lnTo>
                  <a:pt x="76200" y="4248150"/>
                </a:lnTo>
                <a:close/>
              </a:path>
              <a:path w="114300" h="5473065">
                <a:moveTo>
                  <a:pt x="76200" y="4400550"/>
                </a:moveTo>
                <a:lnTo>
                  <a:pt x="38100" y="4400550"/>
                </a:lnTo>
                <a:lnTo>
                  <a:pt x="38100" y="4705350"/>
                </a:lnTo>
                <a:lnTo>
                  <a:pt x="76200" y="4705350"/>
                </a:lnTo>
                <a:lnTo>
                  <a:pt x="76200" y="4400550"/>
                </a:lnTo>
                <a:close/>
              </a:path>
              <a:path w="114300" h="5473065">
                <a:moveTo>
                  <a:pt x="76200" y="4819650"/>
                </a:moveTo>
                <a:lnTo>
                  <a:pt x="38100" y="4819650"/>
                </a:lnTo>
                <a:lnTo>
                  <a:pt x="38100" y="4857750"/>
                </a:lnTo>
                <a:lnTo>
                  <a:pt x="76200" y="4857750"/>
                </a:lnTo>
                <a:lnTo>
                  <a:pt x="76200" y="4819650"/>
                </a:lnTo>
                <a:close/>
              </a:path>
              <a:path w="114300" h="5473065">
                <a:moveTo>
                  <a:pt x="76200" y="4972050"/>
                </a:moveTo>
                <a:lnTo>
                  <a:pt x="38100" y="4972050"/>
                </a:lnTo>
                <a:lnTo>
                  <a:pt x="38100" y="5010150"/>
                </a:lnTo>
                <a:lnTo>
                  <a:pt x="76200" y="5010150"/>
                </a:lnTo>
                <a:lnTo>
                  <a:pt x="76200" y="4972050"/>
                </a:lnTo>
                <a:close/>
              </a:path>
              <a:path w="114300" h="5473065">
                <a:moveTo>
                  <a:pt x="38100" y="5358307"/>
                </a:moveTo>
                <a:lnTo>
                  <a:pt x="0" y="5358307"/>
                </a:lnTo>
                <a:lnTo>
                  <a:pt x="57150" y="5472607"/>
                </a:lnTo>
                <a:lnTo>
                  <a:pt x="104768" y="5377370"/>
                </a:lnTo>
                <a:lnTo>
                  <a:pt x="38100" y="5377370"/>
                </a:lnTo>
                <a:lnTo>
                  <a:pt x="38100" y="5358307"/>
                </a:lnTo>
                <a:close/>
              </a:path>
              <a:path w="114300" h="5473065">
                <a:moveTo>
                  <a:pt x="76200" y="5124450"/>
                </a:moveTo>
                <a:lnTo>
                  <a:pt x="38100" y="5124450"/>
                </a:lnTo>
                <a:lnTo>
                  <a:pt x="38100" y="5377370"/>
                </a:lnTo>
                <a:lnTo>
                  <a:pt x="76200" y="5377370"/>
                </a:lnTo>
                <a:lnTo>
                  <a:pt x="76200" y="5124450"/>
                </a:lnTo>
                <a:close/>
              </a:path>
              <a:path w="114300" h="5473065">
                <a:moveTo>
                  <a:pt x="114300" y="5358307"/>
                </a:moveTo>
                <a:lnTo>
                  <a:pt x="76200" y="5358307"/>
                </a:lnTo>
                <a:lnTo>
                  <a:pt x="76200" y="5377370"/>
                </a:lnTo>
                <a:lnTo>
                  <a:pt x="104768" y="5377370"/>
                </a:lnTo>
                <a:lnTo>
                  <a:pt x="114300" y="535830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CB144D-A1D7-46DE-81F7-0E7992411A81}"/>
              </a:ext>
            </a:extLst>
          </p:cNvPr>
          <p:cNvCxnSpPr>
            <a:cxnSpLocks/>
          </p:cNvCxnSpPr>
          <p:nvPr/>
        </p:nvCxnSpPr>
        <p:spPr>
          <a:xfrm flipV="1">
            <a:off x="2659529" y="2840767"/>
            <a:ext cx="0" cy="190563"/>
          </a:xfrm>
          <a:prstGeom prst="straightConnector1">
            <a:avLst/>
          </a:prstGeom>
          <a:ln w="38100">
            <a:solidFill>
              <a:srgbClr val="00AD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2D51BBB-5501-46CF-B8BC-92C020BC8B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AC4333-3574-4480-87FB-D3650223C25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2843DB7-DE0E-439F-984C-400684642F0A}"/>
              </a:ext>
            </a:extLst>
          </p:cNvPr>
          <p:cNvSpPr txBox="1"/>
          <p:nvPr/>
        </p:nvSpPr>
        <p:spPr bwMode="auto">
          <a:xfrm>
            <a:off x="5581605" y="6384670"/>
            <a:ext cx="146694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Per 30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Juni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62103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A864D1-9195-468B-8D42-ED18BB141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-46"/>
          <a:stretch/>
        </p:blipFill>
        <p:spPr>
          <a:xfrm>
            <a:off x="133979" y="3826601"/>
            <a:ext cx="7290500" cy="2343455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D665F01E-7F88-446C-81D3-46AAD9FC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400" y="1381094"/>
            <a:ext cx="5905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Lokasi KIW Sangat STRATEGIS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 </a:t>
            </a:r>
            <a:r>
              <a:rPr lang="en-US" altLang="en-US" sz="3200" b="1" dirty="0" err="1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Jawa</a:t>
            </a:r>
            <a:r>
              <a:rPr lang="en-US" altLang="en-US" sz="3200" b="1" dirty="0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Tengah </a:t>
            </a:r>
            <a:r>
              <a:rPr lang="en-US" altLang="en-US" sz="3200" b="1" dirty="0" err="1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altLang="en-US" sz="3200" b="1" dirty="0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Luas </a:t>
            </a:r>
            <a:r>
              <a:rPr lang="en-US" altLang="en-US" sz="3200" b="1" dirty="0" err="1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Lahan</a:t>
            </a:r>
            <a:r>
              <a:rPr lang="en-US" altLang="en-US" sz="3200" b="1" dirty="0">
                <a:solidFill>
                  <a:srgbClr val="034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250 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BD885-693F-4F96-BEB2-5E81A80A1EAA}"/>
              </a:ext>
            </a:extLst>
          </p:cNvPr>
          <p:cNvSpPr txBox="1"/>
          <p:nvPr/>
        </p:nvSpPr>
        <p:spPr>
          <a:xfrm>
            <a:off x="7469947" y="2984569"/>
            <a:ext cx="4676585" cy="3185487"/>
          </a:xfrm>
          <a:prstGeom prst="rect">
            <a:avLst/>
          </a:prstGeom>
          <a:noFill/>
          <a:ln w="19050">
            <a:solidFill>
              <a:srgbClr val="034767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Konektivitas</a:t>
            </a:r>
            <a:endParaRPr lang="en-US" sz="2400" b="1" i="1" u="sng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Bandara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Internasional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Ahmad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Yani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: 13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Pelabuhan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Tanjung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Emas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: 16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Jalan Tol Trans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: 6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RSUD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Adhyatma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: 5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Stasiun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Kereta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Semarang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Poncol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: 11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Stasiun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Kereta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Semarang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Tawang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: 14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Pusat Kota Semarang		: 10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Terminal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Mangkang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: 6 Km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Dilewati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Jalan Nasional (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Pantura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529A2F-B645-4317-BEE5-3D9167F527F6}"/>
              </a:ext>
            </a:extLst>
          </p:cNvPr>
          <p:cNvSpPr/>
          <p:nvPr/>
        </p:nvSpPr>
        <p:spPr>
          <a:xfrm>
            <a:off x="11658600" y="6477000"/>
            <a:ext cx="407854" cy="27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09</a:t>
            </a:r>
            <a:endParaRPr lang="en-ID" sz="1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A95873-A176-45AE-8D75-0D1B586C6B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31" b="92557" l="0" r="97022">
                        <a14:foregroundMark x1="15261" y1="32039" x2="15261" y2="32039"/>
                        <a14:foregroundMark x1="4591" y1="10032" x2="4591" y2="10032"/>
                        <a14:foregroundMark x1="6824" y1="12945" x2="6824" y2="12945"/>
                        <a14:foregroundMark x1="868" y1="4854" x2="868" y2="4854"/>
                        <a14:foregroundMark x1="14392" y1="23301" x2="14392" y2="23301"/>
                        <a14:foregroundMark x1="23573" y1="45631" x2="23573" y2="45631"/>
                        <a14:foregroundMark x1="27916" y1="51456" x2="27916" y2="51456"/>
                        <a14:foregroundMark x1="5583" y1="28479" x2="5583" y2="28479"/>
                        <a14:foregroundMark x1="8313" y1="41424" x2="8313" y2="41424"/>
                        <a14:foregroundMark x1="28660" y1="12298" x2="28660" y2="12298"/>
                        <a14:foregroundMark x1="17246" y1="41748" x2="17246" y2="41748"/>
                        <a14:foregroundMark x1="25806" y1="71845" x2="25806" y2="71845"/>
                        <a14:foregroundMark x1="24690" y1="69579" x2="24690" y2="69579"/>
                        <a14:foregroundMark x1="19603" y1="55340" x2="19603" y2="55340"/>
                        <a14:foregroundMark x1="16501" y1="44660" x2="16501" y2="44660"/>
                        <a14:foregroundMark x1="14516" y1="35599" x2="14516" y2="35599"/>
                        <a14:foregroundMark x1="10422" y1="26861" x2="10422" y2="26861"/>
                        <a14:foregroundMark x1="11787" y1="35599" x2="11787" y2="35599"/>
                        <a14:foregroundMark x1="18486" y1="53074" x2="18486" y2="53074"/>
                        <a14:foregroundMark x1="16253" y1="51456" x2="16253" y2="51456"/>
                        <a14:foregroundMark x1="19355" y1="49838" x2="19355" y2="49838"/>
                        <a14:foregroundMark x1="22084" y1="60518" x2="22084" y2="60518"/>
                        <a14:foregroundMark x1="24318" y1="72168" x2="24318" y2="72168"/>
                        <a14:foregroundMark x1="15385" y1="53398" x2="15385" y2="53398"/>
                        <a14:foregroundMark x1="34739" y1="62460" x2="34739" y2="62460"/>
                        <a14:foregroundMark x1="35608" y1="64725" x2="35608" y2="64725"/>
                        <a14:foregroundMark x1="34367" y1="58900" x2="34367" y2="58900"/>
                        <a14:foregroundMark x1="34367" y1="55987" x2="34367" y2="55987"/>
                        <a14:foregroundMark x1="35732" y1="56634" x2="35732" y2="56634"/>
                        <a14:foregroundMark x1="33747" y1="55987" x2="33747" y2="55987"/>
                        <a14:foregroundMark x1="32134" y1="56634" x2="32134" y2="56634"/>
                        <a14:foregroundMark x1="32506" y1="59871" x2="32506" y2="59871"/>
                        <a14:foregroundMark x1="33375" y1="61165" x2="33623" y2="61165"/>
                        <a14:foregroundMark x1="33995" y1="61165" x2="33995" y2="61165"/>
                        <a14:foregroundMark x1="33995" y1="61165" x2="33995" y2="61165"/>
                        <a14:foregroundMark x1="34119" y1="62136" x2="34119" y2="62136"/>
                        <a14:foregroundMark x1="33995" y1="62136" x2="33623" y2="62136"/>
                        <a14:foregroundMark x1="32878" y1="60841" x2="32630" y2="60841"/>
                        <a14:foregroundMark x1="32630" y1="60841" x2="32630" y2="60841"/>
                        <a14:foregroundMark x1="32506" y1="60841" x2="32258" y2="60518"/>
                        <a14:foregroundMark x1="31886" y1="59871" x2="31886" y2="59871"/>
                        <a14:foregroundMark x1="31762" y1="59223" x2="31762" y2="59223"/>
                        <a14:foregroundMark x1="31638" y1="58900" x2="31638" y2="58900"/>
                        <a14:foregroundMark x1="31514" y1="58900" x2="31514" y2="58900"/>
                        <a14:foregroundMark x1="31390" y1="58576" x2="31390" y2="58576"/>
                        <a14:foregroundMark x1="31390" y1="61489" x2="31390" y2="62136"/>
                        <a14:foregroundMark x1="31390" y1="62136" x2="31390" y2="62136"/>
                        <a14:foregroundMark x1="31514" y1="62460" x2="31514" y2="64401"/>
                        <a14:foregroundMark x1="31390" y1="65372" x2="31390" y2="65372"/>
                        <a14:foregroundMark x1="31390" y1="65696" x2="31390" y2="66343"/>
                        <a14:foregroundMark x1="31390" y1="66343" x2="31638" y2="67314"/>
                        <a14:foregroundMark x1="31638" y1="67638" x2="32010" y2="67961"/>
                        <a14:foregroundMark x1="32506" y1="67961" x2="32878" y2="67961"/>
                        <a14:foregroundMark x1="33251" y1="68285" x2="33375" y2="68608"/>
                        <a14:foregroundMark x1="33871" y1="68932" x2="33871" y2="68932"/>
                        <a14:foregroundMark x1="34119" y1="68932" x2="34119" y2="68932"/>
                        <a14:foregroundMark x1="34615" y1="68932" x2="35112" y2="69256"/>
                        <a14:foregroundMark x1="35360" y1="69256" x2="35360" y2="69256"/>
                        <a14:foregroundMark x1="35484" y1="69256" x2="35980" y2="69256"/>
                        <a14:foregroundMark x1="36228" y1="69256" x2="36228" y2="69256"/>
                        <a14:foregroundMark x1="36600" y1="69256" x2="36973" y2="69256"/>
                        <a14:foregroundMark x1="37345" y1="69256" x2="37345" y2="69256"/>
                        <a14:foregroundMark x1="37593" y1="69256" x2="37593" y2="69256"/>
                        <a14:foregroundMark x1="37841" y1="68608" x2="37841" y2="68608"/>
                        <a14:foregroundMark x1="37717" y1="66990" x2="37717" y2="66343"/>
                        <a14:foregroundMark x1="37717" y1="65372" x2="37717" y2="64725"/>
                        <a14:foregroundMark x1="37717" y1="64401" x2="37717" y2="64401"/>
                        <a14:foregroundMark x1="37593" y1="63430" x2="37593" y2="63430"/>
                        <a14:foregroundMark x1="34988" y1="55987" x2="34988" y2="55987"/>
                        <a14:foregroundMark x1="34243" y1="56634" x2="34243" y2="56634"/>
                        <a14:foregroundMark x1="35484" y1="57929" x2="35484" y2="57929"/>
                        <a14:foregroundMark x1="37345" y1="58576" x2="37345" y2="58576"/>
                        <a14:foregroundMark x1="38213" y1="57605" x2="38213" y2="57605"/>
                        <a14:foregroundMark x1="38089" y1="56958" x2="38089" y2="56958"/>
                        <a14:foregroundMark x1="37345" y1="56958" x2="37345" y2="56958"/>
                        <a14:foregroundMark x1="36228" y1="56958" x2="36228" y2="56958"/>
                        <a14:foregroundMark x1="36352" y1="56634" x2="36352" y2="56634"/>
                        <a14:foregroundMark x1="36973" y1="56311" x2="36973" y2="56311"/>
                        <a14:foregroundMark x1="37345" y1="56311" x2="37345" y2="56311"/>
                        <a14:foregroundMark x1="37841" y1="58576" x2="37841" y2="58576"/>
                        <a14:foregroundMark x1="38337" y1="60841" x2="38337" y2="60841"/>
                        <a14:foregroundMark x1="38337" y1="62783" x2="38337" y2="62783"/>
                        <a14:foregroundMark x1="38462" y1="64725" x2="38586" y2="65372"/>
                        <a14:foregroundMark x1="38586" y1="66343" x2="38586" y2="66343"/>
                        <a14:foregroundMark x1="38586" y1="66990" x2="38462" y2="67638"/>
                        <a14:foregroundMark x1="38337" y1="68932" x2="38337" y2="68932"/>
                        <a14:foregroundMark x1="38337" y1="68932" x2="38337" y2="68932"/>
                        <a14:foregroundMark x1="38586" y1="65372" x2="38462" y2="64078"/>
                        <a14:foregroundMark x1="38462" y1="63430" x2="38337" y2="62783"/>
                        <a14:foregroundMark x1="38337" y1="62136" x2="38337" y2="62136"/>
                        <a14:foregroundMark x1="38213" y1="61489" x2="38213" y2="61489"/>
                        <a14:foregroundMark x1="38213" y1="60841" x2="38213" y2="60194"/>
                        <a14:foregroundMark x1="38213" y1="58900" x2="38213" y2="58900"/>
                        <a14:foregroundMark x1="38213" y1="58900" x2="38213" y2="58900"/>
                        <a14:foregroundMark x1="31017" y1="58900" x2="30893" y2="59223"/>
                        <a14:foregroundMark x1="30645" y1="60518" x2="30645" y2="60518"/>
                        <a14:foregroundMark x1="30769" y1="58252" x2="30769" y2="58900"/>
                        <a14:foregroundMark x1="31017" y1="62136" x2="31017" y2="62460"/>
                        <a14:foregroundMark x1="31017" y1="63430" x2="31017" y2="63430"/>
                        <a14:foregroundMark x1="31017" y1="64401" x2="31017" y2="64401"/>
                        <a14:foregroundMark x1="31017" y1="64401" x2="31017" y2="64401"/>
                        <a14:foregroundMark x1="30893" y1="62783" x2="30769" y2="63430"/>
                        <a14:foregroundMark x1="30769" y1="64401" x2="30769" y2="64401"/>
                        <a14:foregroundMark x1="30769" y1="64401" x2="30769" y2="64401"/>
                        <a14:foregroundMark x1="30273" y1="62783" x2="30273" y2="62783"/>
                        <a14:foregroundMark x1="30769" y1="66667" x2="30769" y2="67314"/>
                        <a14:foregroundMark x1="30769" y1="67314" x2="30769" y2="67314"/>
                        <a14:foregroundMark x1="30769" y1="67314" x2="30769" y2="67314"/>
                        <a14:foregroundMark x1="30769" y1="65049" x2="30769" y2="65049"/>
                        <a14:foregroundMark x1="30645" y1="66343" x2="30769" y2="68608"/>
                        <a14:foregroundMark x1="30769" y1="68608" x2="30769" y2="68608"/>
                        <a14:foregroundMark x1="31017" y1="70227" x2="31141" y2="70874"/>
                        <a14:foregroundMark x1="31762" y1="70874" x2="32010" y2="70874"/>
                        <a14:foregroundMark x1="32506" y1="71521" x2="32506" y2="71521"/>
                        <a14:foregroundMark x1="32010" y1="71521" x2="32010" y2="71521"/>
                        <a14:foregroundMark x1="32010" y1="71521" x2="32258" y2="71521"/>
                        <a14:foregroundMark x1="32258" y1="71521" x2="32878" y2="71845"/>
                        <a14:foregroundMark x1="34367" y1="72816" x2="34367" y2="72816"/>
                        <a14:foregroundMark x1="34367" y1="75081" x2="34367" y2="75081"/>
                        <a14:foregroundMark x1="34367" y1="75405" x2="34367" y2="75405"/>
                        <a14:foregroundMark x1="34243" y1="75405" x2="34243" y2="75405"/>
                        <a14:foregroundMark x1="32382" y1="76052" x2="32382" y2="76052"/>
                        <a14:foregroundMark x1="38958" y1="75405" x2="38958" y2="75405"/>
                        <a14:foregroundMark x1="39578" y1="75081" x2="39578" y2="75081"/>
                        <a14:foregroundMark x1="15012" y1="32362" x2="15012" y2="32362"/>
                        <a14:foregroundMark x1="16749" y1="36893" x2="16749" y2="36893"/>
                        <a14:foregroundMark x1="16377" y1="36570" x2="16377" y2="36570"/>
                        <a14:foregroundMark x1="18238" y1="46602" x2="18238" y2="46602"/>
                        <a14:foregroundMark x1="19975" y1="51780" x2="19975" y2="51780"/>
                        <a14:foregroundMark x1="16625" y1="44660" x2="16625" y2="44660"/>
                        <a14:foregroundMark x1="13275" y1="31068" x2="13275" y2="31068"/>
                        <a14:foregroundMark x1="8933" y1="22006" x2="8933" y2="22006"/>
                        <a14:foregroundMark x1="7940" y1="15534" x2="7940" y2="15534"/>
                        <a14:foregroundMark x1="4342" y1="8738" x2="4342" y2="8738"/>
                        <a14:foregroundMark x1="5459" y1="9061" x2="5459" y2="9061"/>
                        <a14:foregroundMark x1="12655" y1="41424" x2="12655" y2="41424"/>
                        <a14:foregroundMark x1="20720" y1="51133" x2="20720" y2="51133"/>
                        <a14:foregroundMark x1="22084" y1="64401" x2="22084" y2="64401"/>
                        <a14:foregroundMark x1="48387" y1="84142" x2="48387" y2="84142"/>
                        <a14:foregroundMark x1="46402" y1="82524" x2="46402" y2="82524"/>
                        <a14:foregroundMark x1="43548" y1="81553" x2="43548" y2="81553"/>
                        <a14:foregroundMark x1="43921" y1="82848" x2="43921" y2="82848"/>
                        <a14:foregroundMark x1="42804" y1="81230" x2="42804" y2="81230"/>
                        <a14:foregroundMark x1="54963" y1="83819" x2="54963" y2="83819"/>
                        <a14:foregroundMark x1="56824" y1="84790" x2="56824" y2="84790"/>
                        <a14:foregroundMark x1="55087" y1="83819" x2="55087" y2="83819"/>
                        <a14:foregroundMark x1="56079" y1="84142" x2="56079" y2="84142"/>
                        <a14:foregroundMark x1="53970" y1="83819" x2="53970" y2="83819"/>
                        <a14:foregroundMark x1="50744" y1="82848" x2="50744" y2="82848"/>
                        <a14:foregroundMark x1="51613" y1="83819" x2="51613" y2="83819"/>
                        <a14:foregroundMark x1="49876" y1="82524" x2="49876" y2="82524"/>
                        <a14:foregroundMark x1="54467" y1="90939" x2="54467" y2="90939"/>
                        <a14:foregroundMark x1="53970" y1="89320" x2="53970" y2="89320"/>
                        <a14:foregroundMark x1="52854" y1="89320" x2="52854" y2="89320"/>
                        <a14:foregroundMark x1="52233" y1="89644" x2="52233" y2="89644"/>
                        <a14:foregroundMark x1="63896" y1="89968" x2="63896" y2="89968"/>
                        <a14:foregroundMark x1="62159" y1="92557" x2="62159" y2="92557"/>
                        <a14:foregroundMark x1="53970" y1="47896" x2="53970" y2="47896"/>
                        <a14:foregroundMark x1="54591" y1="43689" x2="54591" y2="43689"/>
                        <a14:foregroundMark x1="55583" y1="44013" x2="55583" y2="44013"/>
                        <a14:foregroundMark x1="59801" y1="41100" x2="59801" y2="41100"/>
                        <a14:foregroundMark x1="61166" y1="38835" x2="61166" y2="38835"/>
                        <a14:foregroundMark x1="60174" y1="31068" x2="60174" y2="31068"/>
                        <a14:foregroundMark x1="56700" y1="29450" x2="56700" y2="29450"/>
                        <a14:foregroundMark x1="54715" y1="30744" x2="54715" y2="30744"/>
                        <a14:foregroundMark x1="54094" y1="33010" x2="54094" y2="33010"/>
                        <a14:foregroundMark x1="53846" y1="35922" x2="53846" y2="35922"/>
                        <a14:foregroundMark x1="53846" y1="37217" x2="53846" y2="37217"/>
                        <a14:foregroundMark x1="52978" y1="44984" x2="52978" y2="44984"/>
                        <a14:foregroundMark x1="52730" y1="49838" x2="52730" y2="49838"/>
                        <a14:foregroundMark x1="53970" y1="53722" x2="53970" y2="53722"/>
                        <a14:foregroundMark x1="58189" y1="54045" x2="58189" y2="54045"/>
                        <a14:foregroundMark x1="59677" y1="62460" x2="59677" y2="62460"/>
                        <a14:foregroundMark x1="60670" y1="60518" x2="60670" y2="60518"/>
                        <a14:foregroundMark x1="60546" y1="63754" x2="60546" y2="63754"/>
                        <a14:foregroundMark x1="59677" y1="61165" x2="59677" y2="61165"/>
                        <a14:foregroundMark x1="61911" y1="30421" x2="61911" y2="30421"/>
                        <a14:foregroundMark x1="63648" y1="30097" x2="63648" y2="30097"/>
                        <a14:foregroundMark x1="64392" y1="27832" x2="64392" y2="27832"/>
                        <a14:foregroundMark x1="64888" y1="26537" x2="64888" y2="26537"/>
                        <a14:foregroundMark x1="68238" y1="53398" x2="68238" y2="53398"/>
                        <a14:foregroundMark x1="72581" y1="52104" x2="72581" y2="52104"/>
                        <a14:foregroundMark x1="70968" y1="30744" x2="70968" y2="30744"/>
                        <a14:foregroundMark x1="71464" y1="30097" x2="71464" y2="30097"/>
                        <a14:foregroundMark x1="72084" y1="27832" x2="72084" y2="27832"/>
                        <a14:foregroundMark x1="70968" y1="25243" x2="70968" y2="25243"/>
                        <a14:foregroundMark x1="72084" y1="22006" x2="72084" y2="22006"/>
                        <a14:foregroundMark x1="72333" y1="31715" x2="72333" y2="31715"/>
                        <a14:foregroundMark x1="70968" y1="34304" x2="70968" y2="34304"/>
                        <a14:foregroundMark x1="70844" y1="43689" x2="70844" y2="43689"/>
                        <a14:foregroundMark x1="83375" y1="42395" x2="83375" y2="42395"/>
                        <a14:foregroundMark x1="82010" y1="44013" x2="82010" y2="44013"/>
                        <a14:foregroundMark x1="81762" y1="43042" x2="81762" y2="43042"/>
                        <a14:foregroundMark x1="75806" y1="53398" x2="75806" y2="53398"/>
                        <a14:foregroundMark x1="84739" y1="50162" x2="84739" y2="50162"/>
                        <a14:foregroundMark x1="83127" y1="51133" x2="83127" y2="51133"/>
                        <a14:foregroundMark x1="90819" y1="51780" x2="90819" y2="51780"/>
                        <a14:foregroundMark x1="90943" y1="54045" x2="90943" y2="54045"/>
                        <a14:foregroundMark x1="91563" y1="54369" x2="91563" y2="54369"/>
                        <a14:foregroundMark x1="92432" y1="52751" x2="92432" y2="52751"/>
                        <a14:foregroundMark x1="92680" y1="51456" x2="92680" y2="51456"/>
                        <a14:foregroundMark x1="91935" y1="55016" x2="91935" y2="55016"/>
                        <a14:foregroundMark x1="92184" y1="55340" x2="92804" y2="55987"/>
                        <a14:foregroundMark x1="92928" y1="56634" x2="92928" y2="56634"/>
                        <a14:foregroundMark x1="96774" y1="63754" x2="96774" y2="63754"/>
                        <a14:foregroundMark x1="97022" y1="60518" x2="97022" y2="60518"/>
                        <a14:foregroundMark x1="67494" y1="78964" x2="67494" y2="78964"/>
                        <a14:foregroundMark x1="68238" y1="78317" x2="68238" y2="78317"/>
                        <a14:foregroundMark x1="64144" y1="81877" x2="64144" y2="81877"/>
                        <a14:foregroundMark x1="58065" y1="84466" x2="58065" y2="84466"/>
                        <a14:foregroundMark x1="59677" y1="83495" x2="59677" y2="83495"/>
                        <a14:foregroundMark x1="85360" y1="70550" x2="85360" y2="70550"/>
                        <a14:foregroundMark x1="93797" y1="79935" x2="93797" y2="79935"/>
                        <a14:foregroundMark x1="85484" y1="68932" x2="85484" y2="68932"/>
                        <a14:foregroundMark x1="78908" y1="77994" x2="78908" y2="77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" y="1472141"/>
            <a:ext cx="6076509" cy="232957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674CB9C-51AA-45B2-BBD0-F090783E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90000" l="10000" r="90000">
                        <a14:foregroundMark x1="31875" y1="8438" x2="31875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736017" y="3336217"/>
            <a:ext cx="148096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FF71B31-38A9-4499-AA15-776D71E0FF36}"/>
              </a:ext>
            </a:extLst>
          </p:cNvPr>
          <p:cNvGrpSpPr/>
          <p:nvPr/>
        </p:nvGrpSpPr>
        <p:grpSpPr>
          <a:xfrm>
            <a:off x="0" y="-14704"/>
            <a:ext cx="12192000" cy="1116420"/>
            <a:chOff x="0" y="-14704"/>
            <a:chExt cx="12192000" cy="11164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8C1110-6801-4BF4-AE71-544466596700}"/>
                </a:ext>
              </a:extLst>
            </p:cNvPr>
            <p:cNvSpPr/>
            <p:nvPr/>
          </p:nvSpPr>
          <p:spPr>
            <a:xfrm>
              <a:off x="0" y="-14704"/>
              <a:ext cx="12192000" cy="1116420"/>
            </a:xfrm>
            <a:prstGeom prst="rect">
              <a:avLst/>
            </a:prstGeom>
            <a:solidFill>
              <a:srgbClr val="034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24" name="Shape 46">
              <a:extLst>
                <a:ext uri="{FF2B5EF4-FFF2-40B4-BE49-F238E27FC236}">
                  <a16:creationId xmlns:a16="http://schemas.microsoft.com/office/drawing/2014/main" id="{12F9393F-1B47-4628-BFF1-D81F8A0C4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112" y="152400"/>
              <a:ext cx="71008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548135"/>
                </a:buClr>
                <a:buSzPct val="25000"/>
                <a:buFontTx/>
                <a:buNone/>
              </a:pPr>
              <a:r>
                <a:rPr lang="en-US" altLang="en-US" sz="2800" b="1" i="1" dirty="0">
                  <a:solidFill>
                    <a:schemeClr val="bg1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Overviews</a:t>
              </a:r>
              <a:endParaRPr lang="id-ID" altLang="en-US" sz="2800" b="1" i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Calibri" panose="020F0502020204030204" pitchFamily="34" charset="0"/>
                </a:rPr>
                <a:t>Lokasi</a:t>
              </a:r>
            </a:p>
          </p:txBody>
        </p:sp>
        <p:cxnSp>
          <p:nvCxnSpPr>
            <p:cNvPr id="25" name="Shape 48">
              <a:extLst>
                <a:ext uri="{FF2B5EF4-FFF2-40B4-BE49-F238E27FC236}">
                  <a16:creationId xmlns:a16="http://schemas.microsoft.com/office/drawing/2014/main" id="{0C2093C5-A71F-4333-82BD-C0759647F4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4738" y="0"/>
              <a:ext cx="0" cy="1101716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209D7A5-116E-4F21-BB4C-90795B0FC4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3176" r="2148" b="12757"/>
          <a:stretch/>
        </p:blipFill>
        <p:spPr>
          <a:xfrm>
            <a:off x="8284758" y="300315"/>
            <a:ext cx="2162213" cy="617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00E162-2D47-4532-AA5A-992DFE9068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3" cy="1060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532AB8-A88D-40AE-80FF-428E3E5E0B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84" y="242828"/>
            <a:ext cx="1546922" cy="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16245</TotalTime>
  <Words>2040</Words>
  <Application>Microsoft Office PowerPoint</Application>
  <PresentationFormat>Widescreen</PresentationFormat>
  <Paragraphs>432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Abhaya Libre</vt:lpstr>
      <vt:lpstr>Arial</vt:lpstr>
      <vt:lpstr>Calibri</vt:lpstr>
      <vt:lpstr>Californian FB</vt:lpstr>
      <vt:lpstr>Cambria</vt:lpstr>
      <vt:lpstr>Constantia</vt:lpstr>
      <vt:lpstr>Fira Sans Condensed</vt:lpstr>
      <vt:lpstr>Lato</vt:lpstr>
      <vt:lpstr>Lato Black</vt:lpstr>
      <vt:lpstr>Raleway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http://weduzcorp.blogspot.com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</dc:creator>
  <cp:lastModifiedBy>Pemasaran KIW</cp:lastModifiedBy>
  <cp:revision>771</cp:revision>
  <cp:lastPrinted>2020-09-02T00:43:05Z</cp:lastPrinted>
  <dcterms:created xsi:type="dcterms:W3CDTF">2019-02-01T06:10:45Z</dcterms:created>
  <dcterms:modified xsi:type="dcterms:W3CDTF">2022-08-01T10:13:05Z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7584248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D9.1.7</vt:lpwstr>
  </property>
</Properties>
</file>